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60" r:id="rId1"/>
  </p:sldMasterIdLst>
  <p:notesMasterIdLst>
    <p:notesMasterId r:id="rId23"/>
  </p:notesMasterIdLst>
  <p:sldIdLst>
    <p:sldId id="258" r:id="rId2"/>
    <p:sldId id="301" r:id="rId3"/>
    <p:sldId id="326" r:id="rId4"/>
    <p:sldId id="285" r:id="rId5"/>
    <p:sldId id="284" r:id="rId6"/>
    <p:sldId id="302" r:id="rId7"/>
    <p:sldId id="287" r:id="rId8"/>
    <p:sldId id="323" r:id="rId9"/>
    <p:sldId id="306" r:id="rId10"/>
    <p:sldId id="324" r:id="rId11"/>
    <p:sldId id="290" r:id="rId12"/>
    <p:sldId id="305" r:id="rId13"/>
    <p:sldId id="303" r:id="rId14"/>
    <p:sldId id="293" r:id="rId15"/>
    <p:sldId id="308" r:id="rId16"/>
    <p:sldId id="322" r:id="rId17"/>
    <p:sldId id="309" r:id="rId18"/>
    <p:sldId id="327" r:id="rId19"/>
    <p:sldId id="304" r:id="rId20"/>
    <p:sldId id="298" r:id="rId21"/>
    <p:sldId id="29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杨涵" initials="杨涵" lastIdx="1" clrIdx="0">
    <p:extLst>
      <p:ext uri="{19B8F6BF-5375-455C-9EA6-DF929625EA0E}">
        <p15:presenceInfo xmlns:p15="http://schemas.microsoft.com/office/powerpoint/2012/main" userId="347a2eb264501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845E8"/>
    <a:srgbClr val="024C89"/>
    <a:srgbClr val="50BCE5"/>
    <a:srgbClr val="D6D6D6"/>
    <a:srgbClr val="08684E"/>
    <a:srgbClr val="17406D"/>
    <a:srgbClr val="113052"/>
    <a:srgbClr val="DEE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0" autoAdjust="0"/>
    <p:restoredTop sz="70923" autoAdjust="0"/>
  </p:normalViewPr>
  <p:slideViewPr>
    <p:cSldViewPr snapToGrid="0">
      <p:cViewPr varScale="1">
        <p:scale>
          <a:sx n="47" d="100"/>
          <a:sy n="47" d="100"/>
        </p:scale>
        <p:origin x="1444" y="5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11T20:40:37.103" idx="1">
    <p:pos x="10" y="10"/>
    <p:text>WS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9BC53-F54F-4C25-8AAB-3EEFD91714F6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AE6D5-746A-4DD4-AB6D-7961E348F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343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大家好，我们今天带来的是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406D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基于机器学习的珠江口东侧水域低氧长期变化规律和驱动因素</a:t>
            </a:r>
            <a:r>
              <a:rPr lang="zh-CN" altLang="en-US" sz="1200" b="0" dirty="0">
                <a:solidFill>
                  <a:srgbClr val="17406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406D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究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956-B096-459E-8338-8A26FF4725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8985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机器学习模型的作用就是找到解释变量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与其响应变量的潜在关系。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我们使用的模型包括，多元线性回归，随机森林，与长短期记忆神经网络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。建模分为训练与测试过程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956-B096-459E-8338-8A26FF4725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427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机器学习模型的作用就是找到解释变量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与其响应变量的潜在关系。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我们使用的模型包括，多元线性回归，随机森林，与长短期记忆神经网络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。建模分为训练与测试过程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956-B096-459E-8338-8A26FF4725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022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评估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性能的指标包括纳什系数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，相关系数等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尤其看重测试集的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表现，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根据文献，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NSE&lt;0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的模型被认为是不可接受的，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&gt;0.4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是令人满意的，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&gt;0.7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是表现良好的。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956-B096-459E-8338-8A26FF4725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688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956-B096-459E-8338-8A26FF4725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922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使用机器学习模型对数据集进行了初步预测，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预测结果如表所示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。可见，所有模型训练集结果远优于测试集结果，存在严重过拟合。此外发现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NSE&lt;0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，说明该模型并不适用。在此我们将其淘汰。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956-B096-459E-8338-8A26FF4725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527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接下来通过超参数调整，删除潜在异常值等方法解决模型过拟合问题后，如表所示。最终模型性能已接近于良好。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956-B096-459E-8338-8A26FF4725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807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得到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模型的平均性能表现，我们还关注模型的最佳表现。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如图为最佳的预测模型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图中红线为原始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的数据分布，散点为模型预测的结果，可以发现模型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基本捕捉到了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变化的趋势。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956-B096-459E-8338-8A26FF4725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404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基于上述的模型，进行了排列重要性分析，排列重要性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越大，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说明该变量对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的长期变化影响越大。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如图纵坐标为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数值，横坐标为各响应变量。可以看出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风速和表层叶绿素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含量的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最大，它们是引起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长期变化的主要因素。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956-B096-459E-8338-8A26FF4725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417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随后进行了去趋势化情景案例分析。如图折线为各情景案例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的分布曲线，直线表示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的长期趋势。发现在消除风速长期趋势后能有效缓和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长期增长的趋势。而其余变量的影响不大。由此得到风速是引起珠江口长期缺氧趋势的主导因素。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956-B096-459E-8338-8A26FF4725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440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956-B096-459E-8338-8A26FF4725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11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首先介绍我们的研究背景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956-B096-459E-8338-8A26FF4725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170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以上是我们研究的整个进程，最后我们得出结论，珠江口东侧低氧的长期变化主要由风和营养输入驱动，其中风对低氧长期恶化的影响最为显著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956-B096-459E-8338-8A26FF4725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870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956-B096-459E-8338-8A26FF4725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167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珠江是中国第二大河流。随着周围城市人口与经济的快速增长，珠江</a:t>
            </a:r>
            <a:r>
              <a:rPr lang="zh-CN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口</a:t>
            </a:r>
            <a:r>
              <a:rPr lang="zh-CN" altLang="zh-CN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接受了大量的营养物质和污染物输入，近年来频繁爆发缺氧</a:t>
            </a:r>
            <a:r>
              <a:rPr lang="zh-CN" altLang="zh-CN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问题，而缺氧将为</a:t>
            </a:r>
            <a:r>
              <a:rPr lang="zh-CN" altLang="zh-CN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附近的水生生态带来严重的破坏。如图为</a:t>
            </a:r>
            <a:r>
              <a:rPr lang="en-US" altLang="zh-CN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1976</a:t>
            </a:r>
            <a:r>
              <a:rPr lang="zh-CN" altLang="zh-CN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年至</a:t>
            </a:r>
            <a:r>
              <a:rPr lang="en-US" altLang="zh-CN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zh-CN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年珠江口夏季底层溶解氧分布，蓝色部分表示缺氧，可见缺氧面积在不断扩张且缺氧程度也在不断加深。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956-B096-459E-8338-8A26FF4725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32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前人对珠江口溶解氧的时空分布，长期趋势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潜在过程与影响因素已有诸多研究。但他们使用的传统水质模型受到严格边界条件，高昂计算成本等限制，难以对上述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氧现象的影响因素进行有效量化。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而我们使用的机器学习模型能克服上述缺点。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956-B096-459E-8338-8A26FF4725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886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本研究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基于数据驱动的机器学习方法，定量地探究珠江口东侧水域夏季缺氧长期变化规律及其驱动因素，并评估所用不同模型的性能。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956-B096-459E-8338-8A26FF4725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708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接下来介绍我们的材料与方法。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956-B096-459E-8338-8A26FF4725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087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本文的研究对象为位于珠江口东侧的香港水域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，收集了其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外围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十个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水文站点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和万山岛气象站的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1984-2018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年的数据进行研究。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956-B096-459E-8338-8A26FF4725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7965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从前人研究中，我们得知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以上五个因素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等是引起珠江口长期缺氧的重要因素，经过数据同化，归一化等处理后将其作为模型的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956-B096-459E-8338-8A26FF4725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051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我们对各溶解氧指标进行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主成分分析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得到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综合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缺氧指标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，将其作为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解释变量。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越高，代表水体缺氧越严重。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如图所示，数值较高的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主要集中于夏季。取夏季平均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作为我们的解释变量。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956-B096-459E-8338-8A26FF4725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715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137B-13A7-4DFE-BD53-D567AA96CE0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BBDF1-7E39-4D54-968D-16EF83A43C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圆角矩形 3">
            <a:extLst>
              <a:ext uri="{FF2B5EF4-FFF2-40B4-BE49-F238E27FC236}">
                <a16:creationId xmlns:a16="http://schemas.microsoft.com/office/drawing/2014/main" id="{10E0159C-9F99-445F-AA4E-59ED41B13773}"/>
              </a:ext>
            </a:extLst>
          </p:cNvPr>
          <p:cNvSpPr/>
          <p:nvPr userDrawn="1"/>
        </p:nvSpPr>
        <p:spPr>
          <a:xfrm>
            <a:off x="66262" y="53008"/>
            <a:ext cx="1749287" cy="6745357"/>
          </a:xfrm>
          <a:prstGeom prst="roundRect">
            <a:avLst/>
          </a:prstGeom>
          <a:blipFill dpi="0" rotWithShape="1">
            <a:blip r:embed="rId2">
              <a:biLevel thresh="25000"/>
            </a:blip>
            <a:srcRect/>
            <a:tile tx="0" ty="0" sx="10000" sy="1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C824CD1-A920-436D-8755-10E1101CE730}"/>
              </a:ext>
            </a:extLst>
          </p:cNvPr>
          <p:cNvGrpSpPr/>
          <p:nvPr userDrawn="1"/>
        </p:nvGrpSpPr>
        <p:grpSpPr>
          <a:xfrm>
            <a:off x="1934819" y="53008"/>
            <a:ext cx="10210796" cy="6745357"/>
            <a:chOff x="1934819" y="53008"/>
            <a:chExt cx="10210796" cy="674535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D1BD4D0-F4D9-4E40-A347-4BA8B2E50943}"/>
                </a:ext>
              </a:extLst>
            </p:cNvPr>
            <p:cNvSpPr/>
            <p:nvPr/>
          </p:nvSpPr>
          <p:spPr>
            <a:xfrm>
              <a:off x="2517913" y="53340"/>
              <a:ext cx="8666922" cy="6745025"/>
            </a:xfrm>
            <a:prstGeom prst="rect">
              <a:avLst/>
            </a:prstGeom>
            <a:blipFill dpi="0" rotWithShape="1">
              <a:blip r:embed="rId2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5">
              <a:extLst>
                <a:ext uri="{FF2B5EF4-FFF2-40B4-BE49-F238E27FC236}">
                  <a16:creationId xmlns:a16="http://schemas.microsoft.com/office/drawing/2014/main" id="{A7105D2E-B6A2-4596-BE41-8F7843306B71}"/>
                </a:ext>
              </a:extLst>
            </p:cNvPr>
            <p:cNvSpPr/>
            <p:nvPr/>
          </p:nvSpPr>
          <p:spPr>
            <a:xfrm>
              <a:off x="1934819" y="53008"/>
              <a:ext cx="1603513" cy="6745357"/>
            </a:xfrm>
            <a:prstGeom prst="roundRect">
              <a:avLst/>
            </a:prstGeom>
            <a:blipFill dpi="0" rotWithShape="1">
              <a:blip r:embed="rId2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6">
              <a:extLst>
                <a:ext uri="{FF2B5EF4-FFF2-40B4-BE49-F238E27FC236}">
                  <a16:creationId xmlns:a16="http://schemas.microsoft.com/office/drawing/2014/main" id="{854220C7-47D7-4E35-8EC7-6C8A94DC43F9}"/>
                </a:ext>
              </a:extLst>
            </p:cNvPr>
            <p:cNvSpPr/>
            <p:nvPr/>
          </p:nvSpPr>
          <p:spPr>
            <a:xfrm>
              <a:off x="10542102" y="53008"/>
              <a:ext cx="1603513" cy="6745357"/>
            </a:xfrm>
            <a:prstGeom prst="roundRect">
              <a:avLst/>
            </a:prstGeom>
            <a:blipFill dpi="0" rotWithShape="1">
              <a:blip r:embed="rId2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629FB6D5-54BD-43C0-8754-C6BCCCCA80B1}"/>
              </a:ext>
            </a:extLst>
          </p:cNvPr>
          <p:cNvSpPr/>
          <p:nvPr userDrawn="1"/>
        </p:nvSpPr>
        <p:spPr>
          <a:xfrm>
            <a:off x="1338467" y="55659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340CB04-0D0A-45C2-AA89-8CE82BC3F0C6}"/>
              </a:ext>
            </a:extLst>
          </p:cNvPr>
          <p:cNvSpPr/>
          <p:nvPr userDrawn="1"/>
        </p:nvSpPr>
        <p:spPr>
          <a:xfrm>
            <a:off x="2067340" y="55659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B7E9263-9261-4E9B-9329-42F36F96B2C3}"/>
              </a:ext>
            </a:extLst>
          </p:cNvPr>
          <p:cNvSpPr/>
          <p:nvPr userDrawn="1"/>
        </p:nvSpPr>
        <p:spPr>
          <a:xfrm>
            <a:off x="1358347" y="557254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5EA92C4-D343-4E4C-BF3B-0A840D0BB982}"/>
              </a:ext>
            </a:extLst>
          </p:cNvPr>
          <p:cNvSpPr/>
          <p:nvPr userDrawn="1"/>
        </p:nvSpPr>
        <p:spPr>
          <a:xfrm>
            <a:off x="2087220" y="557254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C735EC-6F03-448B-9452-53FF1E2885AF}"/>
              </a:ext>
            </a:extLst>
          </p:cNvPr>
          <p:cNvSpPr/>
          <p:nvPr userDrawn="1"/>
        </p:nvSpPr>
        <p:spPr>
          <a:xfrm>
            <a:off x="1497493" y="622850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61E10FE-C020-40EC-86DE-6664D84E7063}"/>
              </a:ext>
            </a:extLst>
          </p:cNvPr>
          <p:cNvSpPr/>
          <p:nvPr userDrawn="1"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BCFF167-4C98-4F7E-A5F9-CD610706C8C4}"/>
              </a:ext>
            </a:extLst>
          </p:cNvPr>
          <p:cNvGrpSpPr/>
          <p:nvPr userDrawn="1"/>
        </p:nvGrpSpPr>
        <p:grpSpPr>
          <a:xfrm>
            <a:off x="443954" y="39756"/>
            <a:ext cx="530086" cy="887895"/>
            <a:chOff x="443954" y="39756"/>
            <a:chExt cx="530086" cy="887895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2A18716-C9FD-4E1E-B762-46CDE23756FE}"/>
                </a:ext>
              </a:extLst>
            </p:cNvPr>
            <p:cNvSpPr/>
            <p:nvPr/>
          </p:nvSpPr>
          <p:spPr>
            <a:xfrm>
              <a:off x="470448" y="39756"/>
              <a:ext cx="503592" cy="8746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10F93476-CF90-4C78-9929-127617160CC5}"/>
                </a:ext>
              </a:extLst>
            </p:cNvPr>
            <p:cNvSpPr/>
            <p:nvPr/>
          </p:nvSpPr>
          <p:spPr>
            <a:xfrm>
              <a:off x="443954" y="556593"/>
              <a:ext cx="530085" cy="371058"/>
            </a:xfrm>
            <a:prstGeom prst="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B6C13B98-3BE6-4BCF-9CE7-731CC452CA09}"/>
              </a:ext>
            </a:extLst>
          </p:cNvPr>
          <p:cNvSpPr txBox="1"/>
          <p:nvPr userDrawn="1"/>
        </p:nvSpPr>
        <p:spPr>
          <a:xfrm>
            <a:off x="372726" y="1272209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导航栏</a:t>
            </a:r>
          </a:p>
        </p:txBody>
      </p:sp>
      <p:sp>
        <p:nvSpPr>
          <p:cNvPr id="28" name="圆角矩形 1">
            <a:extLst>
              <a:ext uri="{FF2B5EF4-FFF2-40B4-BE49-F238E27FC236}">
                <a16:creationId xmlns:a16="http://schemas.microsoft.com/office/drawing/2014/main" id="{6D00A39B-365B-4B82-9F83-E024B421B02E}"/>
              </a:ext>
            </a:extLst>
          </p:cNvPr>
          <p:cNvSpPr/>
          <p:nvPr userDrawn="1"/>
        </p:nvSpPr>
        <p:spPr>
          <a:xfrm>
            <a:off x="1872433" y="941615"/>
            <a:ext cx="1702607" cy="806718"/>
          </a:xfrm>
          <a:custGeom>
            <a:avLst/>
            <a:gdLst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106018 w 1444486"/>
              <a:gd name="connsiteY0" fmla="*/ 10049 h 779445"/>
              <a:gd name="connsiteX1" fmla="*/ 103524 w 1444486"/>
              <a:gd name="connsiteY1" fmla="*/ 158316 h 779445"/>
              <a:gd name="connsiteX2" fmla="*/ 1340962 w 1444486"/>
              <a:gd name="connsiteY2" fmla="*/ 158316 h 779445"/>
              <a:gd name="connsiteX3" fmla="*/ 1444486 w 1444486"/>
              <a:gd name="connsiteY3" fmla="*/ 261840 h 779445"/>
              <a:gd name="connsiteX4" fmla="*/ 1444486 w 1444486"/>
              <a:gd name="connsiteY4" fmla="*/ 675921 h 779445"/>
              <a:gd name="connsiteX5" fmla="*/ 1340962 w 1444486"/>
              <a:gd name="connsiteY5" fmla="*/ 779445 h 779445"/>
              <a:gd name="connsiteX6" fmla="*/ 103524 w 1444486"/>
              <a:gd name="connsiteY6" fmla="*/ 779445 h 779445"/>
              <a:gd name="connsiteX7" fmla="*/ 0 w 1444486"/>
              <a:gd name="connsiteY7" fmla="*/ 675921 h 779445"/>
              <a:gd name="connsiteX8" fmla="*/ 106018 w 1444486"/>
              <a:gd name="connsiteY8" fmla="*/ 10049 h 779445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539" h="806718">
                <a:moveTo>
                  <a:pt x="36071" y="10049"/>
                </a:moveTo>
                <a:cubicBezTo>
                  <a:pt x="36071" y="-47126"/>
                  <a:pt x="-23598" y="158316"/>
                  <a:pt x="33577" y="158316"/>
                </a:cubicBezTo>
                <a:lnTo>
                  <a:pt x="1271015" y="158316"/>
                </a:lnTo>
                <a:cubicBezTo>
                  <a:pt x="1328190" y="158316"/>
                  <a:pt x="1374539" y="204665"/>
                  <a:pt x="1374539" y="261840"/>
                </a:cubicBezTo>
                <a:lnTo>
                  <a:pt x="1374539" y="675921"/>
                </a:lnTo>
                <a:cubicBezTo>
                  <a:pt x="1374539" y="733096"/>
                  <a:pt x="1328190" y="779445"/>
                  <a:pt x="1271015" y="779445"/>
                </a:cubicBezTo>
                <a:lnTo>
                  <a:pt x="33577" y="779445"/>
                </a:lnTo>
                <a:cubicBezTo>
                  <a:pt x="-23598" y="779445"/>
                  <a:pt x="9566" y="839113"/>
                  <a:pt x="9566" y="781938"/>
                </a:cubicBezTo>
                <a:cubicBezTo>
                  <a:pt x="62574" y="789685"/>
                  <a:pt x="49323" y="187832"/>
                  <a:pt x="36071" y="1004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420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137B-13A7-4DFE-BD53-D567AA96CE0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BBDF1-7E39-4D54-968D-16EF83A43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886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137B-13A7-4DFE-BD53-D567AA96CE0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BBDF1-7E39-4D54-968D-16EF83A43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215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137B-13A7-4DFE-BD53-D567AA96CE0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BBDF1-7E39-4D54-968D-16EF83A43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254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137B-13A7-4DFE-BD53-D567AA96CE0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BBDF1-7E39-4D54-968D-16EF83A43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271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137B-13A7-4DFE-BD53-D567AA96CE0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BBDF1-7E39-4D54-968D-16EF83A43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9844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137B-13A7-4DFE-BD53-D567AA96CE0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BBDF1-7E39-4D54-968D-16EF83A43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531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137B-13A7-4DFE-BD53-D567AA96CE0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BBDF1-7E39-4D54-968D-16EF83A43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997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137B-13A7-4DFE-BD53-D567AA96CE0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BBDF1-7E39-4D54-968D-16EF83A43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413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137B-13A7-4DFE-BD53-D567AA96CE0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BBDF1-7E39-4D54-968D-16EF83A43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179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137B-13A7-4DFE-BD53-D567AA96CE0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BBDF1-7E39-4D54-968D-16EF83A43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667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" sy="1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B137B-13A7-4DFE-BD53-D567AA96CE0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BBDF1-7E39-4D54-968D-16EF83A43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861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9.wdp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9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0.wdp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jpeg"/><Relationship Id="rId4" Type="http://schemas.microsoft.com/office/2007/relationships/hdphoto" Target="../media/hdphoto1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9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9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6.png"/><Relationship Id="rId18" Type="http://schemas.openxmlformats.org/officeDocument/2006/relationships/image" Target="../media/image20.svg"/><Relationship Id="rId3" Type="http://schemas.openxmlformats.org/officeDocument/2006/relationships/image" Target="../media/image10.png"/><Relationship Id="rId21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microsoft.com/office/2007/relationships/hdphoto" Target="../media/hdphoto4.wdp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svg"/><Relationship Id="rId20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microsoft.com/office/2007/relationships/hdphoto" Target="../media/hdphoto3.wdp"/><Relationship Id="rId19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microsoft.com/office/2007/relationships/hdphoto" Target="../media/hdphoto5.wdp"/><Relationship Id="rId22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9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microsoft.com/office/2007/relationships/hdphoto" Target="../media/hdphoto8.wdp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262" y="53008"/>
            <a:ext cx="1749287" cy="6745357"/>
          </a:xfrm>
          <a:prstGeom prst="roundRect">
            <a:avLst/>
          </a:prstGeom>
          <a:blipFill dpi="0" rotWithShape="1">
            <a:blip r:embed="rId5">
              <a:biLevel thresh="25000"/>
            </a:blip>
            <a:srcRect/>
            <a:tile tx="0" ty="0" sx="10000" sy="1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66298" y="56321"/>
            <a:ext cx="10210796" cy="6745357"/>
            <a:chOff x="1934819" y="53008"/>
            <a:chExt cx="10210796" cy="6745357"/>
          </a:xfrm>
        </p:grpSpPr>
        <p:sp>
          <p:nvSpPr>
            <p:cNvPr id="8" name="矩形 7"/>
            <p:cNvSpPr/>
            <p:nvPr/>
          </p:nvSpPr>
          <p:spPr>
            <a:xfrm>
              <a:off x="2517913" y="53340"/>
              <a:ext cx="8666922" cy="6745025"/>
            </a:xfrm>
            <a:prstGeom prst="rect">
              <a:avLst/>
            </a:prstGeom>
            <a:blipFill dpi="0" rotWithShape="1">
              <a:blip r:embed="rId5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934819" y="53008"/>
              <a:ext cx="1603513" cy="6745357"/>
            </a:xfrm>
            <a:prstGeom prst="roundRect">
              <a:avLst/>
            </a:prstGeom>
            <a:blipFill dpi="0" rotWithShape="1">
              <a:blip r:embed="rId5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0542102" y="53008"/>
              <a:ext cx="1603513" cy="6745357"/>
            </a:xfrm>
            <a:prstGeom prst="roundRect">
              <a:avLst/>
            </a:prstGeom>
            <a:blipFill dpi="0" rotWithShape="1">
              <a:blip r:embed="rId5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1338467" y="55659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7340" y="55659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58347" y="557254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87220" y="557254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493" y="622850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3954" y="39756"/>
            <a:ext cx="530086" cy="887895"/>
            <a:chOff x="443954" y="39756"/>
            <a:chExt cx="530086" cy="887895"/>
          </a:xfrm>
        </p:grpSpPr>
        <p:sp>
          <p:nvSpPr>
            <p:cNvPr id="16" name="矩形 15"/>
            <p:cNvSpPr/>
            <p:nvPr/>
          </p:nvSpPr>
          <p:spPr>
            <a:xfrm>
              <a:off x="470448" y="39756"/>
              <a:ext cx="503592" cy="8746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43954" y="556593"/>
              <a:ext cx="530085" cy="371058"/>
            </a:xfrm>
            <a:prstGeom prst="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2726" y="1272209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2726" y="1875472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726" y="247873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2726" y="3081998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726" y="489178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研究总结</a:t>
            </a:r>
          </a:p>
        </p:txBody>
      </p:sp>
      <p:sp>
        <p:nvSpPr>
          <p:cNvPr id="29" name="矩形 28"/>
          <p:cNvSpPr/>
          <p:nvPr/>
        </p:nvSpPr>
        <p:spPr>
          <a:xfrm>
            <a:off x="2832653" y="4008874"/>
            <a:ext cx="8352182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 flipV="1">
            <a:off x="2852531" y="2207242"/>
            <a:ext cx="372054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7444417" y="2207240"/>
            <a:ext cx="372054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6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83" y="1653507"/>
            <a:ext cx="902596" cy="977294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413307" y="2628704"/>
            <a:ext cx="75139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7406D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基于机器学习的珠江口东侧水域低氧长期变化规律和驱动因素</a:t>
            </a:r>
            <a:r>
              <a:rPr lang="zh-CN" altLang="en-US" sz="3600" b="1" dirty="0">
                <a:solidFill>
                  <a:srgbClr val="17406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7406D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究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85701" y="4691730"/>
            <a:ext cx="5603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答辩人：杨涵、陈至雪、潘文轩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901120" y="5410396"/>
            <a:ext cx="2323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指导老师：胡嘉镗</a:t>
            </a:r>
          </a:p>
        </p:txBody>
      </p:sp>
      <p:pic>
        <p:nvPicPr>
          <p:cNvPr id="26" name="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144500" y="-857250"/>
            <a:ext cx="609600" cy="609600"/>
          </a:xfrm>
          <a:prstGeom prst="rect">
            <a:avLst/>
          </a:prstGeom>
        </p:spPr>
      </p:pic>
      <p:pic>
        <p:nvPicPr>
          <p:cNvPr id="39" name="图片 38" descr="中山大学logo">
            <a:extLst>
              <a:ext uri="{FF2B5EF4-FFF2-40B4-BE49-F238E27FC236}">
                <a16:creationId xmlns:a16="http://schemas.microsoft.com/office/drawing/2014/main" id="{4E43D74F-0314-449A-B82E-D05415AB1F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8731" y="528516"/>
            <a:ext cx="953135" cy="953135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1C29C859-B7EA-4545-8ED1-789CEABA63AA}"/>
              </a:ext>
            </a:extLst>
          </p:cNvPr>
          <p:cNvSpPr txBox="1"/>
          <p:nvPr/>
        </p:nvSpPr>
        <p:spPr>
          <a:xfrm>
            <a:off x="372725" y="3685261"/>
            <a:ext cx="14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材料与方法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93691D2-F139-4434-8482-E5DCC5D92D57}"/>
              </a:ext>
            </a:extLst>
          </p:cNvPr>
          <p:cNvSpPr txBox="1"/>
          <p:nvPr/>
        </p:nvSpPr>
        <p:spPr>
          <a:xfrm>
            <a:off x="372726" y="4288524"/>
            <a:ext cx="14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结果与讨论</a:t>
            </a:r>
          </a:p>
        </p:txBody>
      </p:sp>
    </p:spTree>
    <p:extLst>
      <p:ext uri="{BB962C8B-B14F-4D97-AF65-F5344CB8AC3E}">
        <p14:creationId xmlns:p14="http://schemas.microsoft.com/office/powerpoint/2010/main" val="2694926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29" grpId="0" animBg="1"/>
      <p:bldP spid="30" grpId="0" animBg="1"/>
      <p:bldP spid="31" grpId="0" animBg="1"/>
      <p:bldP spid="33" grpId="0"/>
      <p:bldP spid="34" grpId="0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262" y="53008"/>
            <a:ext cx="1749287" cy="6745357"/>
          </a:xfrm>
          <a:prstGeom prst="roundRect">
            <a:avLst/>
          </a:prstGeom>
          <a:blipFill dpi="0" rotWithShape="1">
            <a:blip r:embed="rId3">
              <a:biLevel thresh="25000"/>
            </a:blip>
            <a:srcRect/>
            <a:tile tx="0" ty="0" sx="10000" sy="1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38467" y="55659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7340" y="55659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58347" y="557254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87220" y="557254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493" y="622850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3954" y="39756"/>
            <a:ext cx="530086" cy="887895"/>
            <a:chOff x="443954" y="39756"/>
            <a:chExt cx="530086" cy="887895"/>
          </a:xfrm>
        </p:grpSpPr>
        <p:sp>
          <p:nvSpPr>
            <p:cNvPr id="16" name="矩形 15"/>
            <p:cNvSpPr/>
            <p:nvPr/>
          </p:nvSpPr>
          <p:spPr>
            <a:xfrm>
              <a:off x="470448" y="39756"/>
              <a:ext cx="503592" cy="8746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43954" y="556593"/>
              <a:ext cx="530085" cy="371058"/>
            </a:xfrm>
            <a:prstGeom prst="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2726" y="1272209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2726" y="1875472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726" y="247873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2726" y="3081998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726" y="489178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575040" y="1218287"/>
            <a:ext cx="8570575" cy="240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6E0ABF4D-7DED-4449-B102-6EAC574524EB}"/>
              </a:ext>
            </a:extLst>
          </p:cNvPr>
          <p:cNvSpPr txBox="1"/>
          <p:nvPr/>
        </p:nvSpPr>
        <p:spPr>
          <a:xfrm>
            <a:off x="372725" y="3685261"/>
            <a:ext cx="14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材料与方法</a:t>
            </a:r>
          </a:p>
        </p:txBody>
      </p:sp>
      <p:sp>
        <p:nvSpPr>
          <p:cNvPr id="40" name="圆角矩形 1">
            <a:extLst>
              <a:ext uri="{FF2B5EF4-FFF2-40B4-BE49-F238E27FC236}">
                <a16:creationId xmlns:a16="http://schemas.microsoft.com/office/drawing/2014/main" id="{DD5B125E-BA08-49D5-91A7-5E1AA8DAD736}"/>
              </a:ext>
            </a:extLst>
          </p:cNvPr>
          <p:cNvSpPr/>
          <p:nvPr/>
        </p:nvSpPr>
        <p:spPr>
          <a:xfrm>
            <a:off x="1852113" y="941615"/>
            <a:ext cx="1937567" cy="806718"/>
          </a:xfrm>
          <a:custGeom>
            <a:avLst/>
            <a:gdLst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106018 w 1444486"/>
              <a:gd name="connsiteY0" fmla="*/ 10049 h 779445"/>
              <a:gd name="connsiteX1" fmla="*/ 103524 w 1444486"/>
              <a:gd name="connsiteY1" fmla="*/ 158316 h 779445"/>
              <a:gd name="connsiteX2" fmla="*/ 1340962 w 1444486"/>
              <a:gd name="connsiteY2" fmla="*/ 158316 h 779445"/>
              <a:gd name="connsiteX3" fmla="*/ 1444486 w 1444486"/>
              <a:gd name="connsiteY3" fmla="*/ 261840 h 779445"/>
              <a:gd name="connsiteX4" fmla="*/ 1444486 w 1444486"/>
              <a:gd name="connsiteY4" fmla="*/ 675921 h 779445"/>
              <a:gd name="connsiteX5" fmla="*/ 1340962 w 1444486"/>
              <a:gd name="connsiteY5" fmla="*/ 779445 h 779445"/>
              <a:gd name="connsiteX6" fmla="*/ 103524 w 1444486"/>
              <a:gd name="connsiteY6" fmla="*/ 779445 h 779445"/>
              <a:gd name="connsiteX7" fmla="*/ 0 w 1444486"/>
              <a:gd name="connsiteY7" fmla="*/ 675921 h 779445"/>
              <a:gd name="connsiteX8" fmla="*/ 106018 w 1444486"/>
              <a:gd name="connsiteY8" fmla="*/ 10049 h 779445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539" h="806718">
                <a:moveTo>
                  <a:pt x="36071" y="10049"/>
                </a:moveTo>
                <a:cubicBezTo>
                  <a:pt x="36071" y="-47126"/>
                  <a:pt x="-23598" y="158316"/>
                  <a:pt x="33577" y="158316"/>
                </a:cubicBezTo>
                <a:lnTo>
                  <a:pt x="1271015" y="158316"/>
                </a:lnTo>
                <a:cubicBezTo>
                  <a:pt x="1328190" y="158316"/>
                  <a:pt x="1374539" y="204665"/>
                  <a:pt x="1374539" y="261840"/>
                </a:cubicBezTo>
                <a:lnTo>
                  <a:pt x="1374539" y="675921"/>
                </a:lnTo>
                <a:cubicBezTo>
                  <a:pt x="1374539" y="733096"/>
                  <a:pt x="1328190" y="779445"/>
                  <a:pt x="1271015" y="779445"/>
                </a:cubicBezTo>
                <a:lnTo>
                  <a:pt x="33577" y="779445"/>
                </a:lnTo>
                <a:cubicBezTo>
                  <a:pt x="-23598" y="779445"/>
                  <a:pt x="9566" y="839113"/>
                  <a:pt x="9566" y="781938"/>
                </a:cubicBezTo>
                <a:cubicBezTo>
                  <a:pt x="62574" y="789685"/>
                  <a:pt x="49323" y="187832"/>
                  <a:pt x="36071" y="1004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B49CD08-2AAD-4C87-A8AF-41FD68248FEC}"/>
              </a:ext>
            </a:extLst>
          </p:cNvPr>
          <p:cNvSpPr txBox="1"/>
          <p:nvPr/>
        </p:nvSpPr>
        <p:spPr>
          <a:xfrm>
            <a:off x="2019936" y="1179876"/>
            <a:ext cx="179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模型介绍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23EFF4A-7CE6-4EB4-8C69-1E3E75980ABA}"/>
              </a:ext>
            </a:extLst>
          </p:cNvPr>
          <p:cNvSpPr txBox="1"/>
          <p:nvPr/>
        </p:nvSpPr>
        <p:spPr>
          <a:xfrm>
            <a:off x="372726" y="4288524"/>
            <a:ext cx="14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结果与讨论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51FCE39-6906-41D7-8DD7-FE836079DB71}"/>
              </a:ext>
            </a:extLst>
          </p:cNvPr>
          <p:cNvGrpSpPr/>
          <p:nvPr/>
        </p:nvGrpSpPr>
        <p:grpSpPr>
          <a:xfrm>
            <a:off x="7018913" y="3504522"/>
            <a:ext cx="1300162" cy="1298575"/>
            <a:chOff x="3356341" y="3493019"/>
            <a:chExt cx="1300162" cy="1298575"/>
          </a:xfrm>
          <a:effectLst/>
        </p:grpSpPr>
        <p:sp>
          <p:nvSpPr>
            <p:cNvPr id="65" name="Oval 6">
              <a:extLst>
                <a:ext uri="{FF2B5EF4-FFF2-40B4-BE49-F238E27FC236}">
                  <a16:creationId xmlns:a16="http://schemas.microsoft.com/office/drawing/2014/main" id="{1303CAA5-F7B4-4BAC-A386-38BBCE092BC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56341" y="3493019"/>
              <a:ext cx="1300162" cy="1298575"/>
            </a:xfrm>
            <a:prstGeom prst="ellipse">
              <a:avLst/>
            </a:prstGeom>
            <a:solidFill>
              <a:srgbClr val="D6D6D6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4C89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Oval 14">
              <a:extLst>
                <a:ext uri="{FF2B5EF4-FFF2-40B4-BE49-F238E27FC236}">
                  <a16:creationId xmlns:a16="http://schemas.microsoft.com/office/drawing/2014/main" id="{4D94ECFC-AC51-49EE-816E-9AF05431900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475404" y="3610494"/>
              <a:ext cx="1063625" cy="1063625"/>
            </a:xfrm>
            <a:prstGeom prst="ellipse">
              <a:avLst/>
            </a:prstGeom>
            <a:solidFill>
              <a:srgbClr val="024C8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687390C7-DD8E-4CCA-B2F9-169FB49D5B6E}"/>
                </a:ext>
              </a:extLst>
            </p:cNvPr>
            <p:cNvSpPr/>
            <p:nvPr/>
          </p:nvSpPr>
          <p:spPr>
            <a:xfrm>
              <a:off x="3681349" y="3819941"/>
              <a:ext cx="78747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响应变量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04BFF22-7D48-4BF2-89EE-CFDF948B313D}"/>
              </a:ext>
            </a:extLst>
          </p:cNvPr>
          <p:cNvGrpSpPr/>
          <p:nvPr/>
        </p:nvGrpSpPr>
        <p:grpSpPr>
          <a:xfrm>
            <a:off x="3928165" y="3487612"/>
            <a:ext cx="1300162" cy="1298575"/>
            <a:chOff x="3356341" y="3493019"/>
            <a:chExt cx="1300162" cy="1298575"/>
          </a:xfrm>
        </p:grpSpPr>
        <p:sp>
          <p:nvSpPr>
            <p:cNvPr id="72" name="Oval 6">
              <a:extLst>
                <a:ext uri="{FF2B5EF4-FFF2-40B4-BE49-F238E27FC236}">
                  <a16:creationId xmlns:a16="http://schemas.microsoft.com/office/drawing/2014/main" id="{1DFD1AFA-DF90-4D36-9B44-F145AF61D09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56341" y="3493019"/>
              <a:ext cx="1300162" cy="1298575"/>
            </a:xfrm>
            <a:prstGeom prst="ellipse">
              <a:avLst/>
            </a:prstGeom>
            <a:solidFill>
              <a:srgbClr val="D6D6D6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4C89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Oval 14">
              <a:extLst>
                <a:ext uri="{FF2B5EF4-FFF2-40B4-BE49-F238E27FC236}">
                  <a16:creationId xmlns:a16="http://schemas.microsoft.com/office/drawing/2014/main" id="{16404DB8-8CDA-4B42-BADE-BEF2C5A1B9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475404" y="3610494"/>
              <a:ext cx="1063625" cy="1063625"/>
            </a:xfrm>
            <a:prstGeom prst="ellipse">
              <a:avLst/>
            </a:prstGeom>
            <a:solidFill>
              <a:srgbClr val="024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44904F56-F924-4D58-BC01-8BD0CB262AAF}"/>
                </a:ext>
              </a:extLst>
            </p:cNvPr>
            <p:cNvSpPr/>
            <p:nvPr/>
          </p:nvSpPr>
          <p:spPr>
            <a:xfrm>
              <a:off x="3681349" y="3819941"/>
              <a:ext cx="78747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解释变量</a:t>
              </a:r>
            </a:p>
          </p:txBody>
        </p:sp>
      </p:grpSp>
      <p:sp>
        <p:nvSpPr>
          <p:cNvPr id="32" name="Freeform 7">
            <a:extLst>
              <a:ext uri="{FF2B5EF4-FFF2-40B4-BE49-F238E27FC236}">
                <a16:creationId xmlns:a16="http://schemas.microsoft.com/office/drawing/2014/main" id="{7A88264E-8BAD-4281-B940-A90809C546EC}"/>
              </a:ext>
            </a:extLst>
          </p:cNvPr>
          <p:cNvSpPr>
            <a:spLocks/>
          </p:cNvSpPr>
          <p:nvPr/>
        </p:nvSpPr>
        <p:spPr bwMode="auto">
          <a:xfrm flipH="1">
            <a:off x="9062441" y="2632191"/>
            <a:ext cx="1157287" cy="3043238"/>
          </a:xfrm>
          <a:custGeom>
            <a:avLst/>
            <a:gdLst>
              <a:gd name="T0" fmla="*/ 2147483647 w 1750"/>
              <a:gd name="T1" fmla="*/ 2147483647 h 5527"/>
              <a:gd name="T2" fmla="*/ 2147483647 w 1750"/>
              <a:gd name="T3" fmla="*/ 2147483647 h 5527"/>
              <a:gd name="T4" fmla="*/ 2147483647 w 1750"/>
              <a:gd name="T5" fmla="*/ 2147483647 h 5527"/>
              <a:gd name="T6" fmla="*/ 2147483647 w 1750"/>
              <a:gd name="T7" fmla="*/ 2147483647 h 5527"/>
              <a:gd name="T8" fmla="*/ 0 w 1750"/>
              <a:gd name="T9" fmla="*/ 2147483647 h 5527"/>
              <a:gd name="T10" fmla="*/ 2147483647 w 1750"/>
              <a:gd name="T11" fmla="*/ 0 h 5527"/>
              <a:gd name="T12" fmla="*/ 2147483647 w 1750"/>
              <a:gd name="T13" fmla="*/ 2147483647 h 552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046D75-80A7-48B8-BEAF-6352B58A05E8}"/>
              </a:ext>
            </a:extLst>
          </p:cNvPr>
          <p:cNvSpPr/>
          <p:nvPr/>
        </p:nvSpPr>
        <p:spPr>
          <a:xfrm>
            <a:off x="9236580" y="4717430"/>
            <a:ext cx="1603512" cy="469064"/>
          </a:xfrm>
          <a:prstGeom prst="rect">
            <a:avLst/>
          </a:prstGeom>
          <a:solidFill>
            <a:srgbClr val="024C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表层叶绿素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F0BCADB-B530-4F21-A4BE-D467B350FE0F}"/>
              </a:ext>
            </a:extLst>
          </p:cNvPr>
          <p:cNvSpPr/>
          <p:nvPr/>
        </p:nvSpPr>
        <p:spPr>
          <a:xfrm>
            <a:off x="9196436" y="3228929"/>
            <a:ext cx="1603512" cy="469064"/>
          </a:xfrm>
          <a:prstGeom prst="rect">
            <a:avLst/>
          </a:prstGeom>
          <a:solidFill>
            <a:srgbClr val="024C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表层无机氮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D70A419-84B3-4C04-9CF0-0D9CE4129D35}"/>
              </a:ext>
            </a:extLst>
          </p:cNvPr>
          <p:cNvSpPr/>
          <p:nvPr/>
        </p:nvSpPr>
        <p:spPr>
          <a:xfrm>
            <a:off x="9551092" y="3964085"/>
            <a:ext cx="1344512" cy="469064"/>
          </a:xfrm>
          <a:prstGeom prst="rect">
            <a:avLst/>
          </a:prstGeom>
          <a:solidFill>
            <a:srgbClr val="024C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底层水温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0C8AA73-0135-4295-A7D3-AF644F250241}"/>
              </a:ext>
            </a:extLst>
          </p:cNvPr>
          <p:cNvSpPr/>
          <p:nvPr/>
        </p:nvSpPr>
        <p:spPr>
          <a:xfrm>
            <a:off x="8754814" y="2475584"/>
            <a:ext cx="1243378" cy="469064"/>
          </a:xfrm>
          <a:prstGeom prst="rect">
            <a:avLst/>
          </a:prstGeom>
          <a:solidFill>
            <a:srgbClr val="024C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径流流量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DADB9D2-10B7-42C4-8D6D-CED631003553}"/>
              </a:ext>
            </a:extLst>
          </p:cNvPr>
          <p:cNvSpPr/>
          <p:nvPr/>
        </p:nvSpPr>
        <p:spPr>
          <a:xfrm>
            <a:off x="8614891" y="5440897"/>
            <a:ext cx="1243378" cy="469064"/>
          </a:xfrm>
          <a:prstGeom prst="rect">
            <a:avLst/>
          </a:prstGeom>
          <a:solidFill>
            <a:srgbClr val="024C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风速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1FA36DC-7220-40A2-83DA-7AA613CDD383}"/>
              </a:ext>
            </a:extLst>
          </p:cNvPr>
          <p:cNvSpPr/>
          <p:nvPr/>
        </p:nvSpPr>
        <p:spPr>
          <a:xfrm rot="18796482">
            <a:off x="7862086" y="3097031"/>
            <a:ext cx="966306" cy="147728"/>
          </a:xfrm>
          <a:prstGeom prst="round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39C40D44-0C70-4E4D-AAF0-DF4E53F80437}"/>
              </a:ext>
            </a:extLst>
          </p:cNvPr>
          <p:cNvSpPr/>
          <p:nvPr/>
        </p:nvSpPr>
        <p:spPr>
          <a:xfrm rot="2891912">
            <a:off x="7826353" y="5118554"/>
            <a:ext cx="966306" cy="147728"/>
          </a:xfrm>
          <a:prstGeom prst="round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E04A44-0980-4140-96FF-3C1F580F4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717" r="94022">
                        <a14:foregroundMark x1="8152" y1="52381" x2="8152" y2="52381"/>
                        <a14:foregroundMark x1="91304" y1="62857" x2="91304" y2="62857"/>
                        <a14:foregroundMark x1="92935" y1="54762" x2="92935" y2="54762"/>
                        <a14:foregroundMark x1="94565" y1="50476" x2="94565" y2="50476"/>
                        <a14:foregroundMark x1="3804" y1="50952" x2="3804" y2="50952"/>
                        <a14:foregroundMark x1="2717" y1="51905" x2="2717" y2="519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3374" y="2871747"/>
            <a:ext cx="1752600" cy="20002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92339CE-FDA3-4AD8-9B8B-0A69366FD0E4}"/>
              </a:ext>
            </a:extLst>
          </p:cNvPr>
          <p:cNvSpPr txBox="1"/>
          <p:nvPr/>
        </p:nvSpPr>
        <p:spPr>
          <a:xfrm>
            <a:off x="5395440" y="274344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34B1338-D9F4-4539-B4B0-FBB07DD11EDF}"/>
              </a:ext>
            </a:extLst>
          </p:cNvPr>
          <p:cNvSpPr txBox="1"/>
          <p:nvPr/>
        </p:nvSpPr>
        <p:spPr>
          <a:xfrm>
            <a:off x="3066828" y="379298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2753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262" y="53008"/>
            <a:ext cx="1749287" cy="6745357"/>
          </a:xfrm>
          <a:prstGeom prst="roundRect">
            <a:avLst/>
          </a:prstGeom>
          <a:blipFill dpi="0" rotWithShape="1">
            <a:blip r:embed="rId3">
              <a:biLevel thresh="25000"/>
            </a:blip>
            <a:srcRect/>
            <a:tile tx="0" ty="0" sx="10000" sy="1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34819" y="53008"/>
            <a:ext cx="10210796" cy="6745357"/>
            <a:chOff x="1934819" y="53008"/>
            <a:chExt cx="10210796" cy="6745357"/>
          </a:xfrm>
        </p:grpSpPr>
        <p:sp>
          <p:nvSpPr>
            <p:cNvPr id="6" name="圆角矩形 5"/>
            <p:cNvSpPr/>
            <p:nvPr/>
          </p:nvSpPr>
          <p:spPr>
            <a:xfrm>
              <a:off x="1934819" y="53008"/>
              <a:ext cx="1603513" cy="6745357"/>
            </a:xfrm>
            <a:prstGeom prst="round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0542102" y="53008"/>
              <a:ext cx="1603513" cy="6745357"/>
            </a:xfrm>
            <a:prstGeom prst="round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1338467" y="55659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7340" y="55659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58347" y="557254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87220" y="557254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493" y="622850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3954" y="39756"/>
            <a:ext cx="530086" cy="887895"/>
            <a:chOff x="443954" y="39756"/>
            <a:chExt cx="530086" cy="887895"/>
          </a:xfrm>
        </p:grpSpPr>
        <p:sp>
          <p:nvSpPr>
            <p:cNvPr id="16" name="矩形 15"/>
            <p:cNvSpPr/>
            <p:nvPr/>
          </p:nvSpPr>
          <p:spPr>
            <a:xfrm>
              <a:off x="470448" y="39756"/>
              <a:ext cx="503592" cy="8746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43954" y="556593"/>
              <a:ext cx="530085" cy="371058"/>
            </a:xfrm>
            <a:prstGeom prst="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2726" y="1272209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2726" y="1875472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726" y="247873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2726" y="3081998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726" y="489178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575040" y="1218287"/>
            <a:ext cx="8570575" cy="240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等腰三角形 44"/>
          <p:cNvSpPr/>
          <p:nvPr/>
        </p:nvSpPr>
        <p:spPr>
          <a:xfrm>
            <a:off x="6249834" y="2249268"/>
            <a:ext cx="1945330" cy="167700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等腰三角形 45"/>
          <p:cNvSpPr/>
          <p:nvPr/>
        </p:nvSpPr>
        <p:spPr>
          <a:xfrm>
            <a:off x="4983100" y="4389842"/>
            <a:ext cx="1945330" cy="1677009"/>
          </a:xfrm>
          <a:prstGeom prst="triangl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MLR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等腰三角形 46"/>
          <p:cNvSpPr/>
          <p:nvPr/>
        </p:nvSpPr>
        <p:spPr>
          <a:xfrm>
            <a:off x="7701163" y="4389841"/>
            <a:ext cx="1945330" cy="1677009"/>
          </a:xfrm>
          <a:prstGeom prst="triangl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等腰三角形 47"/>
          <p:cNvSpPr/>
          <p:nvPr/>
        </p:nvSpPr>
        <p:spPr>
          <a:xfrm flipV="1">
            <a:off x="6282571" y="4193148"/>
            <a:ext cx="1945330" cy="167700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250182" y="5643543"/>
            <a:ext cx="1429619" cy="47203"/>
          </a:xfrm>
          <a:prstGeom prst="rect">
            <a:avLst/>
          </a:prstGeom>
          <a:solidFill>
            <a:srgbClr val="C2D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973928" y="5654293"/>
            <a:ext cx="1463125" cy="48310"/>
          </a:xfrm>
          <a:prstGeom prst="rect">
            <a:avLst/>
          </a:prstGeom>
          <a:solidFill>
            <a:srgbClr val="C2D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550076" y="3459147"/>
            <a:ext cx="1384663" cy="45719"/>
          </a:xfrm>
          <a:prstGeom prst="rect">
            <a:avLst/>
          </a:prstGeom>
          <a:solidFill>
            <a:srgbClr val="C2D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377380" y="4616510"/>
            <a:ext cx="21324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多元线性回归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最常用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最简单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287336" y="4562450"/>
            <a:ext cx="1793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随机森林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广泛使用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效果好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079549" y="2422578"/>
            <a:ext cx="36241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长短期记忆神经网络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新兴模型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有潜力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7"/>
          <p:cNvSpPr txBox="1">
            <a:spLocks noChangeArrowheads="1"/>
          </p:cNvSpPr>
          <p:nvPr/>
        </p:nvSpPr>
        <p:spPr bwMode="auto">
          <a:xfrm>
            <a:off x="5955355" y="4199855"/>
            <a:ext cx="250856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研究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模型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E0ABF4D-7DED-4449-B102-6EAC574524EB}"/>
              </a:ext>
            </a:extLst>
          </p:cNvPr>
          <p:cNvSpPr txBox="1"/>
          <p:nvPr/>
        </p:nvSpPr>
        <p:spPr>
          <a:xfrm>
            <a:off x="372725" y="3685261"/>
            <a:ext cx="14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材料与方法</a:t>
            </a:r>
          </a:p>
        </p:txBody>
      </p:sp>
      <p:sp>
        <p:nvSpPr>
          <p:cNvPr id="40" name="圆角矩形 1">
            <a:extLst>
              <a:ext uri="{FF2B5EF4-FFF2-40B4-BE49-F238E27FC236}">
                <a16:creationId xmlns:a16="http://schemas.microsoft.com/office/drawing/2014/main" id="{DD5B125E-BA08-49D5-91A7-5E1AA8DAD736}"/>
              </a:ext>
            </a:extLst>
          </p:cNvPr>
          <p:cNvSpPr/>
          <p:nvPr/>
        </p:nvSpPr>
        <p:spPr>
          <a:xfrm>
            <a:off x="1852113" y="941615"/>
            <a:ext cx="1937567" cy="806718"/>
          </a:xfrm>
          <a:custGeom>
            <a:avLst/>
            <a:gdLst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106018 w 1444486"/>
              <a:gd name="connsiteY0" fmla="*/ 10049 h 779445"/>
              <a:gd name="connsiteX1" fmla="*/ 103524 w 1444486"/>
              <a:gd name="connsiteY1" fmla="*/ 158316 h 779445"/>
              <a:gd name="connsiteX2" fmla="*/ 1340962 w 1444486"/>
              <a:gd name="connsiteY2" fmla="*/ 158316 h 779445"/>
              <a:gd name="connsiteX3" fmla="*/ 1444486 w 1444486"/>
              <a:gd name="connsiteY3" fmla="*/ 261840 h 779445"/>
              <a:gd name="connsiteX4" fmla="*/ 1444486 w 1444486"/>
              <a:gd name="connsiteY4" fmla="*/ 675921 h 779445"/>
              <a:gd name="connsiteX5" fmla="*/ 1340962 w 1444486"/>
              <a:gd name="connsiteY5" fmla="*/ 779445 h 779445"/>
              <a:gd name="connsiteX6" fmla="*/ 103524 w 1444486"/>
              <a:gd name="connsiteY6" fmla="*/ 779445 h 779445"/>
              <a:gd name="connsiteX7" fmla="*/ 0 w 1444486"/>
              <a:gd name="connsiteY7" fmla="*/ 675921 h 779445"/>
              <a:gd name="connsiteX8" fmla="*/ 106018 w 1444486"/>
              <a:gd name="connsiteY8" fmla="*/ 10049 h 779445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539" h="806718">
                <a:moveTo>
                  <a:pt x="36071" y="10049"/>
                </a:moveTo>
                <a:cubicBezTo>
                  <a:pt x="36071" y="-47126"/>
                  <a:pt x="-23598" y="158316"/>
                  <a:pt x="33577" y="158316"/>
                </a:cubicBezTo>
                <a:lnTo>
                  <a:pt x="1271015" y="158316"/>
                </a:lnTo>
                <a:cubicBezTo>
                  <a:pt x="1328190" y="158316"/>
                  <a:pt x="1374539" y="204665"/>
                  <a:pt x="1374539" y="261840"/>
                </a:cubicBezTo>
                <a:lnTo>
                  <a:pt x="1374539" y="675921"/>
                </a:lnTo>
                <a:cubicBezTo>
                  <a:pt x="1374539" y="733096"/>
                  <a:pt x="1328190" y="779445"/>
                  <a:pt x="1271015" y="779445"/>
                </a:cubicBezTo>
                <a:lnTo>
                  <a:pt x="33577" y="779445"/>
                </a:lnTo>
                <a:cubicBezTo>
                  <a:pt x="-23598" y="779445"/>
                  <a:pt x="9566" y="839113"/>
                  <a:pt x="9566" y="781938"/>
                </a:cubicBezTo>
                <a:cubicBezTo>
                  <a:pt x="62574" y="789685"/>
                  <a:pt x="49323" y="187832"/>
                  <a:pt x="36071" y="1004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B49CD08-2AAD-4C87-A8AF-41FD68248FEC}"/>
              </a:ext>
            </a:extLst>
          </p:cNvPr>
          <p:cNvSpPr txBox="1"/>
          <p:nvPr/>
        </p:nvSpPr>
        <p:spPr>
          <a:xfrm>
            <a:off x="2019936" y="1179876"/>
            <a:ext cx="179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模型介绍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1BCA025-71A9-44D0-A086-2DE9BAAB6EBB}"/>
              </a:ext>
            </a:extLst>
          </p:cNvPr>
          <p:cNvSpPr txBox="1"/>
          <p:nvPr/>
        </p:nvSpPr>
        <p:spPr>
          <a:xfrm>
            <a:off x="6771372" y="307684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6AEB40F-1E8E-48AF-9A1D-BFBA6FF56537}"/>
              </a:ext>
            </a:extLst>
          </p:cNvPr>
          <p:cNvSpPr txBox="1"/>
          <p:nvPr/>
        </p:nvSpPr>
        <p:spPr>
          <a:xfrm>
            <a:off x="8416495" y="522908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B5BFFA0-359C-4D6E-B843-D58857388BCF}"/>
              </a:ext>
            </a:extLst>
          </p:cNvPr>
          <p:cNvSpPr txBox="1"/>
          <p:nvPr/>
        </p:nvSpPr>
        <p:spPr>
          <a:xfrm>
            <a:off x="3372763" y="2545718"/>
            <a:ext cx="5677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训练集训练模型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测试集测试性能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23EFF4A-7CE6-4EB4-8C69-1E3E75980ABA}"/>
              </a:ext>
            </a:extLst>
          </p:cNvPr>
          <p:cNvSpPr txBox="1"/>
          <p:nvPr/>
        </p:nvSpPr>
        <p:spPr>
          <a:xfrm>
            <a:off x="372726" y="4288524"/>
            <a:ext cx="14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结果与讨论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FD750BE-2372-4F54-B334-8B9371DF4BF3}"/>
              </a:ext>
            </a:extLst>
          </p:cNvPr>
          <p:cNvSpPr txBox="1"/>
          <p:nvPr/>
        </p:nvSpPr>
        <p:spPr>
          <a:xfrm flipH="1">
            <a:off x="2582725" y="2703762"/>
            <a:ext cx="581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8A5318BD-AC7A-4045-8101-898697CAD2AC}"/>
              </a:ext>
            </a:extLst>
          </p:cNvPr>
          <p:cNvSpPr/>
          <p:nvPr/>
        </p:nvSpPr>
        <p:spPr>
          <a:xfrm>
            <a:off x="3061385" y="2727604"/>
            <a:ext cx="251743" cy="698082"/>
          </a:xfrm>
          <a:prstGeom prst="leftBrace">
            <a:avLst>
              <a:gd name="adj1" fmla="val 28258"/>
              <a:gd name="adj2" fmla="val 50000"/>
            </a:avLst>
          </a:prstGeom>
          <a:ln w="19050">
            <a:solidFill>
              <a:srgbClr val="1740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991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6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67" grpId="0"/>
      <p:bldP spid="2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262" y="53008"/>
            <a:ext cx="1749287" cy="6745357"/>
          </a:xfrm>
          <a:prstGeom prst="roundRect">
            <a:avLst/>
          </a:prstGeom>
          <a:blipFill dpi="0" rotWithShape="1">
            <a:blip r:embed="rId3">
              <a:biLevel thresh="25000"/>
            </a:blip>
            <a:srcRect/>
            <a:tile tx="0" ty="0" sx="10000" sy="1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38467" y="55659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7340" y="55659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58347" y="557254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87220" y="557254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493" y="622850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3954" y="39756"/>
            <a:ext cx="530086" cy="887895"/>
            <a:chOff x="443954" y="39756"/>
            <a:chExt cx="530086" cy="887895"/>
          </a:xfrm>
        </p:grpSpPr>
        <p:sp>
          <p:nvSpPr>
            <p:cNvPr id="16" name="矩形 15"/>
            <p:cNvSpPr/>
            <p:nvPr/>
          </p:nvSpPr>
          <p:spPr>
            <a:xfrm>
              <a:off x="470448" y="39756"/>
              <a:ext cx="503592" cy="8746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43954" y="556593"/>
              <a:ext cx="530085" cy="371058"/>
            </a:xfrm>
            <a:prstGeom prst="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2726" y="1272209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2726" y="1875472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726" y="247873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2726" y="3081998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72725" y="3685261"/>
            <a:ext cx="14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材料与方法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72726" y="4288524"/>
            <a:ext cx="14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结果与讨论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726" y="489178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圆角矩形 1"/>
          <p:cNvSpPr/>
          <p:nvPr/>
        </p:nvSpPr>
        <p:spPr>
          <a:xfrm>
            <a:off x="1862273" y="941615"/>
            <a:ext cx="1937567" cy="806718"/>
          </a:xfrm>
          <a:custGeom>
            <a:avLst/>
            <a:gdLst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106018 w 1444486"/>
              <a:gd name="connsiteY0" fmla="*/ 10049 h 779445"/>
              <a:gd name="connsiteX1" fmla="*/ 103524 w 1444486"/>
              <a:gd name="connsiteY1" fmla="*/ 158316 h 779445"/>
              <a:gd name="connsiteX2" fmla="*/ 1340962 w 1444486"/>
              <a:gd name="connsiteY2" fmla="*/ 158316 h 779445"/>
              <a:gd name="connsiteX3" fmla="*/ 1444486 w 1444486"/>
              <a:gd name="connsiteY3" fmla="*/ 261840 h 779445"/>
              <a:gd name="connsiteX4" fmla="*/ 1444486 w 1444486"/>
              <a:gd name="connsiteY4" fmla="*/ 675921 h 779445"/>
              <a:gd name="connsiteX5" fmla="*/ 1340962 w 1444486"/>
              <a:gd name="connsiteY5" fmla="*/ 779445 h 779445"/>
              <a:gd name="connsiteX6" fmla="*/ 103524 w 1444486"/>
              <a:gd name="connsiteY6" fmla="*/ 779445 h 779445"/>
              <a:gd name="connsiteX7" fmla="*/ 0 w 1444486"/>
              <a:gd name="connsiteY7" fmla="*/ 675921 h 779445"/>
              <a:gd name="connsiteX8" fmla="*/ 106018 w 1444486"/>
              <a:gd name="connsiteY8" fmla="*/ 10049 h 779445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539" h="806718">
                <a:moveTo>
                  <a:pt x="36071" y="10049"/>
                </a:moveTo>
                <a:cubicBezTo>
                  <a:pt x="36071" y="-47126"/>
                  <a:pt x="-23598" y="158316"/>
                  <a:pt x="33577" y="158316"/>
                </a:cubicBezTo>
                <a:lnTo>
                  <a:pt x="1271015" y="158316"/>
                </a:lnTo>
                <a:cubicBezTo>
                  <a:pt x="1328190" y="158316"/>
                  <a:pt x="1374539" y="204665"/>
                  <a:pt x="1374539" y="261840"/>
                </a:cubicBezTo>
                <a:lnTo>
                  <a:pt x="1374539" y="675921"/>
                </a:lnTo>
                <a:cubicBezTo>
                  <a:pt x="1374539" y="733096"/>
                  <a:pt x="1328190" y="779445"/>
                  <a:pt x="1271015" y="779445"/>
                </a:cubicBezTo>
                <a:lnTo>
                  <a:pt x="33577" y="779445"/>
                </a:lnTo>
                <a:cubicBezTo>
                  <a:pt x="-23598" y="779445"/>
                  <a:pt x="9566" y="839113"/>
                  <a:pt x="9566" y="781938"/>
                </a:cubicBezTo>
                <a:cubicBezTo>
                  <a:pt x="62574" y="789685"/>
                  <a:pt x="49323" y="187832"/>
                  <a:pt x="36071" y="1004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019936" y="1179876"/>
            <a:ext cx="179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模型评估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575040" y="1218287"/>
            <a:ext cx="8570575" cy="240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 10">
            <a:extLst>
              <a:ext uri="{FF2B5EF4-FFF2-40B4-BE49-F238E27FC236}">
                <a16:creationId xmlns:a16="http://schemas.microsoft.com/office/drawing/2014/main" id="{22D107E3-E6DA-4D76-94C4-F75148F4BE6D}"/>
              </a:ext>
            </a:extLst>
          </p:cNvPr>
          <p:cNvSpPr>
            <a:spLocks/>
          </p:cNvSpPr>
          <p:nvPr/>
        </p:nvSpPr>
        <p:spPr bwMode="auto">
          <a:xfrm>
            <a:off x="7611638" y="2235484"/>
            <a:ext cx="268288" cy="268287"/>
          </a:xfrm>
          <a:custGeom>
            <a:avLst/>
            <a:gdLst>
              <a:gd name="T0" fmla="*/ 2147483647 w 477"/>
              <a:gd name="T1" fmla="*/ 0 h 476"/>
              <a:gd name="T2" fmla="*/ 2147483647 w 477"/>
              <a:gd name="T3" fmla="*/ 2147483647 h 476"/>
              <a:gd name="T4" fmla="*/ 2147483647 w 477"/>
              <a:gd name="T5" fmla="*/ 2147483647 h 476"/>
              <a:gd name="T6" fmla="*/ 2147483647 w 477"/>
              <a:gd name="T7" fmla="*/ 2147483647 h 476"/>
              <a:gd name="T8" fmla="*/ 0 w 477"/>
              <a:gd name="T9" fmla="*/ 2147483647 h 476"/>
              <a:gd name="T10" fmla="*/ 2147483647 w 477"/>
              <a:gd name="T11" fmla="*/ 2147483647 h 476"/>
              <a:gd name="T12" fmla="*/ 2147483647 w 477"/>
              <a:gd name="T13" fmla="*/ 0 h 47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77" h="476">
                <a:moveTo>
                  <a:pt x="477" y="0"/>
                </a:moveTo>
                <a:lnTo>
                  <a:pt x="413" y="238"/>
                </a:lnTo>
                <a:lnTo>
                  <a:pt x="349" y="476"/>
                </a:lnTo>
                <a:lnTo>
                  <a:pt x="175" y="302"/>
                </a:lnTo>
                <a:lnTo>
                  <a:pt x="0" y="127"/>
                </a:lnTo>
                <a:lnTo>
                  <a:pt x="239" y="63"/>
                </a:lnTo>
                <a:lnTo>
                  <a:pt x="4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Freeform 11">
            <a:extLst>
              <a:ext uri="{FF2B5EF4-FFF2-40B4-BE49-F238E27FC236}">
                <a16:creationId xmlns:a16="http://schemas.microsoft.com/office/drawing/2014/main" id="{9616FC65-DA15-4000-91B5-F775B1C648F9}"/>
              </a:ext>
            </a:extLst>
          </p:cNvPr>
          <p:cNvSpPr>
            <a:spLocks/>
          </p:cNvSpPr>
          <p:nvPr/>
        </p:nvSpPr>
        <p:spPr bwMode="auto">
          <a:xfrm>
            <a:off x="4977977" y="2235484"/>
            <a:ext cx="268287" cy="268287"/>
          </a:xfrm>
          <a:custGeom>
            <a:avLst/>
            <a:gdLst>
              <a:gd name="T0" fmla="*/ 0 w 476"/>
              <a:gd name="T1" fmla="*/ 0 h 476"/>
              <a:gd name="T2" fmla="*/ 2147483647 w 476"/>
              <a:gd name="T3" fmla="*/ 2147483647 h 476"/>
              <a:gd name="T4" fmla="*/ 2147483647 w 476"/>
              <a:gd name="T5" fmla="*/ 2147483647 h 476"/>
              <a:gd name="T6" fmla="*/ 2147483647 w 476"/>
              <a:gd name="T7" fmla="*/ 2147483647 h 476"/>
              <a:gd name="T8" fmla="*/ 2147483647 w 476"/>
              <a:gd name="T9" fmla="*/ 2147483647 h 476"/>
              <a:gd name="T10" fmla="*/ 2147483647 w 476"/>
              <a:gd name="T11" fmla="*/ 2147483647 h 476"/>
              <a:gd name="T12" fmla="*/ 0 w 476"/>
              <a:gd name="T13" fmla="*/ 0 h 47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76" h="476">
                <a:moveTo>
                  <a:pt x="0" y="0"/>
                </a:moveTo>
                <a:lnTo>
                  <a:pt x="63" y="238"/>
                </a:lnTo>
                <a:lnTo>
                  <a:pt x="127" y="476"/>
                </a:lnTo>
                <a:lnTo>
                  <a:pt x="302" y="302"/>
                </a:lnTo>
                <a:lnTo>
                  <a:pt x="476" y="127"/>
                </a:lnTo>
                <a:lnTo>
                  <a:pt x="238" y="63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Freeform 12">
            <a:extLst>
              <a:ext uri="{FF2B5EF4-FFF2-40B4-BE49-F238E27FC236}">
                <a16:creationId xmlns:a16="http://schemas.microsoft.com/office/drawing/2014/main" id="{B1C78568-E53D-43BB-AD1E-EFC53AE15349}"/>
              </a:ext>
            </a:extLst>
          </p:cNvPr>
          <p:cNvSpPr>
            <a:spLocks/>
          </p:cNvSpPr>
          <p:nvPr/>
        </p:nvSpPr>
        <p:spPr bwMode="auto">
          <a:xfrm>
            <a:off x="4992263" y="4738970"/>
            <a:ext cx="268288" cy="268288"/>
          </a:xfrm>
          <a:custGeom>
            <a:avLst/>
            <a:gdLst>
              <a:gd name="T0" fmla="*/ 2147483647 w 477"/>
              <a:gd name="T1" fmla="*/ 0 h 476"/>
              <a:gd name="T2" fmla="*/ 2147483647 w 477"/>
              <a:gd name="T3" fmla="*/ 2147483647 h 476"/>
              <a:gd name="T4" fmla="*/ 0 w 477"/>
              <a:gd name="T5" fmla="*/ 2147483647 h 476"/>
              <a:gd name="T6" fmla="*/ 2147483647 w 477"/>
              <a:gd name="T7" fmla="*/ 2147483647 h 476"/>
              <a:gd name="T8" fmla="*/ 2147483647 w 477"/>
              <a:gd name="T9" fmla="*/ 2147483647 h 476"/>
              <a:gd name="T10" fmla="*/ 2147483647 w 477"/>
              <a:gd name="T11" fmla="*/ 2147483647 h 476"/>
              <a:gd name="T12" fmla="*/ 2147483647 w 477"/>
              <a:gd name="T13" fmla="*/ 0 h 47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77" h="476">
                <a:moveTo>
                  <a:pt x="128" y="0"/>
                </a:moveTo>
                <a:lnTo>
                  <a:pt x="64" y="238"/>
                </a:lnTo>
                <a:lnTo>
                  <a:pt x="0" y="476"/>
                </a:lnTo>
                <a:lnTo>
                  <a:pt x="238" y="413"/>
                </a:lnTo>
                <a:lnTo>
                  <a:pt x="477" y="349"/>
                </a:lnTo>
                <a:lnTo>
                  <a:pt x="302" y="174"/>
                </a:lnTo>
                <a:lnTo>
                  <a:pt x="12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" name="Freeform 13">
            <a:extLst>
              <a:ext uri="{FF2B5EF4-FFF2-40B4-BE49-F238E27FC236}">
                <a16:creationId xmlns:a16="http://schemas.microsoft.com/office/drawing/2014/main" id="{BC047F30-9C40-4859-9837-0E25E2058889}"/>
              </a:ext>
            </a:extLst>
          </p:cNvPr>
          <p:cNvSpPr>
            <a:spLocks/>
          </p:cNvSpPr>
          <p:nvPr/>
        </p:nvSpPr>
        <p:spPr bwMode="auto">
          <a:xfrm>
            <a:off x="7598938" y="4738970"/>
            <a:ext cx="268288" cy="268288"/>
          </a:xfrm>
          <a:custGeom>
            <a:avLst/>
            <a:gdLst>
              <a:gd name="T0" fmla="*/ 2147483647 w 477"/>
              <a:gd name="T1" fmla="*/ 0 h 476"/>
              <a:gd name="T2" fmla="*/ 2147483647 w 477"/>
              <a:gd name="T3" fmla="*/ 2147483647 h 476"/>
              <a:gd name="T4" fmla="*/ 2147483647 w 477"/>
              <a:gd name="T5" fmla="*/ 2147483647 h 476"/>
              <a:gd name="T6" fmla="*/ 2147483647 w 477"/>
              <a:gd name="T7" fmla="*/ 2147483647 h 476"/>
              <a:gd name="T8" fmla="*/ 0 w 477"/>
              <a:gd name="T9" fmla="*/ 2147483647 h 476"/>
              <a:gd name="T10" fmla="*/ 2147483647 w 477"/>
              <a:gd name="T11" fmla="*/ 2147483647 h 476"/>
              <a:gd name="T12" fmla="*/ 2147483647 w 477"/>
              <a:gd name="T13" fmla="*/ 0 h 47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77" h="476">
                <a:moveTo>
                  <a:pt x="349" y="0"/>
                </a:moveTo>
                <a:lnTo>
                  <a:pt x="413" y="238"/>
                </a:lnTo>
                <a:lnTo>
                  <a:pt x="477" y="476"/>
                </a:lnTo>
                <a:lnTo>
                  <a:pt x="238" y="413"/>
                </a:lnTo>
                <a:lnTo>
                  <a:pt x="0" y="349"/>
                </a:lnTo>
                <a:lnTo>
                  <a:pt x="175" y="174"/>
                </a:lnTo>
                <a:lnTo>
                  <a:pt x="349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TextBox 7">
            <a:extLst>
              <a:ext uri="{FF2B5EF4-FFF2-40B4-BE49-F238E27FC236}">
                <a16:creationId xmlns:a16="http://schemas.microsoft.com/office/drawing/2014/main" id="{E889B778-FD82-476B-A1B8-4C0AFD92B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2305" y="3349263"/>
            <a:ext cx="20629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24C8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评估函数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5" name="TextBox 9">
            <a:extLst>
              <a:ext uri="{FF2B5EF4-FFF2-40B4-BE49-F238E27FC236}">
                <a16:creationId xmlns:a16="http://schemas.microsoft.com/office/drawing/2014/main" id="{D93772FE-C23E-4F75-8CD0-7DB0971B9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0911" y="3892402"/>
            <a:ext cx="19335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均方误差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6" name="TextBox 11">
            <a:extLst>
              <a:ext uri="{FF2B5EF4-FFF2-40B4-BE49-F238E27FC236}">
                <a16:creationId xmlns:a16="http://schemas.microsoft.com/office/drawing/2014/main" id="{AB0C02AF-C231-4A3E-A7FA-9F30F05EC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3460" y="1747210"/>
            <a:ext cx="27483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相关系数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7" name="TextBox 13">
            <a:extLst>
              <a:ext uri="{FF2B5EF4-FFF2-40B4-BE49-F238E27FC236}">
                <a16:creationId xmlns:a16="http://schemas.microsoft.com/office/drawing/2014/main" id="{FB19D5A1-72F4-42B6-8008-3AD507B9F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2911" y="3906673"/>
            <a:ext cx="21510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纳什系数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8" name="TextBox 15">
            <a:extLst>
              <a:ext uri="{FF2B5EF4-FFF2-40B4-BE49-F238E27FC236}">
                <a16:creationId xmlns:a16="http://schemas.microsoft.com/office/drawing/2014/main" id="{B47BBA45-2EF8-47EA-A4D5-23CC63542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4663" y="1780693"/>
            <a:ext cx="21510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决定系数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5B4CEDF6-A898-46BF-81E2-ACF947BE94EF}"/>
              </a:ext>
            </a:extLst>
          </p:cNvPr>
          <p:cNvSpPr>
            <a:spLocks/>
          </p:cNvSpPr>
          <p:nvPr/>
        </p:nvSpPr>
        <p:spPr bwMode="auto">
          <a:xfrm>
            <a:off x="4808113" y="1983071"/>
            <a:ext cx="1595438" cy="1597025"/>
          </a:xfrm>
          <a:custGeom>
            <a:avLst/>
            <a:gdLst>
              <a:gd name="T0" fmla="*/ 0 w 2839"/>
              <a:gd name="T1" fmla="*/ 2147483647 h 2839"/>
              <a:gd name="T2" fmla="*/ 2147483647 w 2839"/>
              <a:gd name="T3" fmla="*/ 0 h 2839"/>
              <a:gd name="T4" fmla="*/ 2147483647 w 2839"/>
              <a:gd name="T5" fmla="*/ 2147483647 h 2839"/>
              <a:gd name="T6" fmla="*/ 2147483647 w 2839"/>
              <a:gd name="T7" fmla="*/ 2147483647 h 2839"/>
              <a:gd name="T8" fmla="*/ 0 w 2839"/>
              <a:gd name="T9" fmla="*/ 2147483647 h 28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39" h="2839">
                <a:moveTo>
                  <a:pt x="0" y="2839"/>
                </a:moveTo>
                <a:cubicBezTo>
                  <a:pt x="37" y="1288"/>
                  <a:pt x="1288" y="37"/>
                  <a:pt x="2839" y="0"/>
                </a:cubicBezTo>
                <a:lnTo>
                  <a:pt x="2839" y="872"/>
                </a:lnTo>
                <a:cubicBezTo>
                  <a:pt x="1770" y="909"/>
                  <a:pt x="909" y="1770"/>
                  <a:pt x="872" y="2839"/>
                </a:cubicBezTo>
                <a:lnTo>
                  <a:pt x="0" y="2839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24C89"/>
              </a:solidFill>
              <a:latin typeface="Arial"/>
              <a:ea typeface="宋体" panose="02010600030101010101" pitchFamily="2" charset="-122"/>
            </a:endParaRPr>
          </a:p>
        </p:txBody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1CFF0E89-E80A-4E3D-9AA1-2871F5754C19}"/>
              </a:ext>
            </a:extLst>
          </p:cNvPr>
          <p:cNvSpPr>
            <a:spLocks/>
          </p:cNvSpPr>
          <p:nvPr/>
        </p:nvSpPr>
        <p:spPr bwMode="auto">
          <a:xfrm>
            <a:off x="4808113" y="3659471"/>
            <a:ext cx="1595438" cy="1597025"/>
          </a:xfrm>
          <a:custGeom>
            <a:avLst/>
            <a:gdLst>
              <a:gd name="T0" fmla="*/ 2147483647 w 2839"/>
              <a:gd name="T1" fmla="*/ 2147483647 h 2839"/>
              <a:gd name="T2" fmla="*/ 0 w 2839"/>
              <a:gd name="T3" fmla="*/ 0 h 2839"/>
              <a:gd name="T4" fmla="*/ 2147483647 w 2839"/>
              <a:gd name="T5" fmla="*/ 0 h 2839"/>
              <a:gd name="T6" fmla="*/ 2147483647 w 2839"/>
              <a:gd name="T7" fmla="*/ 2147483647 h 2839"/>
              <a:gd name="T8" fmla="*/ 2147483647 w 2839"/>
              <a:gd name="T9" fmla="*/ 2147483647 h 28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39" h="2839">
                <a:moveTo>
                  <a:pt x="2839" y="2839"/>
                </a:moveTo>
                <a:cubicBezTo>
                  <a:pt x="1288" y="2802"/>
                  <a:pt x="37" y="1551"/>
                  <a:pt x="0" y="0"/>
                </a:cubicBezTo>
                <a:lnTo>
                  <a:pt x="872" y="0"/>
                </a:lnTo>
                <a:cubicBezTo>
                  <a:pt x="909" y="1069"/>
                  <a:pt x="1770" y="1930"/>
                  <a:pt x="2839" y="1967"/>
                </a:cubicBezTo>
                <a:lnTo>
                  <a:pt x="2839" y="2839"/>
                </a:lnTo>
                <a:close/>
              </a:path>
            </a:pathLst>
          </a:cu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" name="Freeform 8">
            <a:extLst>
              <a:ext uri="{FF2B5EF4-FFF2-40B4-BE49-F238E27FC236}">
                <a16:creationId xmlns:a16="http://schemas.microsoft.com/office/drawing/2014/main" id="{6437F44C-BD41-45EA-8A0E-C2D0C9E8E321}"/>
              </a:ext>
            </a:extLst>
          </p:cNvPr>
          <p:cNvSpPr>
            <a:spLocks/>
          </p:cNvSpPr>
          <p:nvPr/>
        </p:nvSpPr>
        <p:spPr bwMode="auto">
          <a:xfrm>
            <a:off x="6484513" y="3659471"/>
            <a:ext cx="1595438" cy="1597025"/>
          </a:xfrm>
          <a:custGeom>
            <a:avLst/>
            <a:gdLst>
              <a:gd name="T0" fmla="*/ 2147483647 w 2839"/>
              <a:gd name="T1" fmla="*/ 0 h 2839"/>
              <a:gd name="T2" fmla="*/ 0 w 2839"/>
              <a:gd name="T3" fmla="*/ 2147483647 h 2839"/>
              <a:gd name="T4" fmla="*/ 0 w 2839"/>
              <a:gd name="T5" fmla="*/ 2147483647 h 2839"/>
              <a:gd name="T6" fmla="*/ 2147483647 w 2839"/>
              <a:gd name="T7" fmla="*/ 0 h 2839"/>
              <a:gd name="T8" fmla="*/ 2147483647 w 2839"/>
              <a:gd name="T9" fmla="*/ 0 h 28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39" h="2839">
                <a:moveTo>
                  <a:pt x="2839" y="0"/>
                </a:moveTo>
                <a:cubicBezTo>
                  <a:pt x="2802" y="1551"/>
                  <a:pt x="1551" y="2802"/>
                  <a:pt x="0" y="2839"/>
                </a:cubicBezTo>
                <a:lnTo>
                  <a:pt x="0" y="1967"/>
                </a:lnTo>
                <a:cubicBezTo>
                  <a:pt x="1069" y="1930"/>
                  <a:pt x="1930" y="1069"/>
                  <a:pt x="1967" y="0"/>
                </a:cubicBezTo>
                <a:lnTo>
                  <a:pt x="2839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2" name="Freeform 9">
            <a:extLst>
              <a:ext uri="{FF2B5EF4-FFF2-40B4-BE49-F238E27FC236}">
                <a16:creationId xmlns:a16="http://schemas.microsoft.com/office/drawing/2014/main" id="{8E8659DE-6EC7-42A6-84C4-412DCB1B9563}"/>
              </a:ext>
            </a:extLst>
          </p:cNvPr>
          <p:cNvSpPr>
            <a:spLocks/>
          </p:cNvSpPr>
          <p:nvPr/>
        </p:nvSpPr>
        <p:spPr bwMode="auto">
          <a:xfrm>
            <a:off x="6484513" y="1983071"/>
            <a:ext cx="1595438" cy="1597025"/>
          </a:xfrm>
          <a:custGeom>
            <a:avLst/>
            <a:gdLst>
              <a:gd name="T0" fmla="*/ 0 w 2839"/>
              <a:gd name="T1" fmla="*/ 0 h 2839"/>
              <a:gd name="T2" fmla="*/ 2147483647 w 2839"/>
              <a:gd name="T3" fmla="*/ 2147483647 h 2839"/>
              <a:gd name="T4" fmla="*/ 2147483647 w 2839"/>
              <a:gd name="T5" fmla="*/ 2147483647 h 2839"/>
              <a:gd name="T6" fmla="*/ 0 w 2839"/>
              <a:gd name="T7" fmla="*/ 2147483647 h 2839"/>
              <a:gd name="T8" fmla="*/ 0 w 2839"/>
              <a:gd name="T9" fmla="*/ 0 h 28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39" h="2839">
                <a:moveTo>
                  <a:pt x="0" y="0"/>
                </a:moveTo>
                <a:cubicBezTo>
                  <a:pt x="1551" y="37"/>
                  <a:pt x="2802" y="1288"/>
                  <a:pt x="2839" y="2839"/>
                </a:cubicBezTo>
                <a:lnTo>
                  <a:pt x="1967" y="2839"/>
                </a:lnTo>
                <a:cubicBezTo>
                  <a:pt x="1930" y="1770"/>
                  <a:pt x="1069" y="909"/>
                  <a:pt x="0" y="872"/>
                </a:cubicBezTo>
                <a:lnTo>
                  <a:pt x="0" y="0"/>
                </a:lnTo>
                <a:close/>
              </a:path>
            </a:pathLst>
          </a:cu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9301F8-29BE-4209-B72C-986BE704D763}"/>
              </a:ext>
            </a:extLst>
          </p:cNvPr>
          <p:cNvSpPr txBox="1"/>
          <p:nvPr/>
        </p:nvSpPr>
        <p:spPr>
          <a:xfrm rot="19269949">
            <a:off x="5282468" y="244931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823F7D77-F445-4714-88F3-2F96B716FA1A}"/>
              </a:ext>
            </a:extLst>
          </p:cNvPr>
          <p:cNvSpPr txBox="1"/>
          <p:nvPr/>
        </p:nvSpPr>
        <p:spPr>
          <a:xfrm rot="19077684">
            <a:off x="7143374" y="4362765"/>
            <a:ext cx="65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NSE</a:t>
            </a:r>
            <a:endParaRPr lang="zh-CN" altLang="en-US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1DE8BF47-40C5-4EFD-B647-144A5ACE0B9B}"/>
              </a:ext>
            </a:extLst>
          </p:cNvPr>
          <p:cNvSpPr txBox="1"/>
          <p:nvPr/>
        </p:nvSpPr>
        <p:spPr>
          <a:xfrm rot="2627064">
            <a:off x="5001213" y="4363999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RMSE</a:t>
            </a:r>
            <a:endParaRPr lang="zh-CN" altLang="en-US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61B1CE0E-10AB-4A9B-AE4D-79D262074376}"/>
              </a:ext>
            </a:extLst>
          </p:cNvPr>
          <p:cNvSpPr txBox="1"/>
          <p:nvPr/>
        </p:nvSpPr>
        <p:spPr>
          <a:xfrm rot="2218487">
            <a:off x="7151318" y="2458019"/>
            <a:ext cx="64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="1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corr</a:t>
            </a:r>
            <a:endParaRPr lang="zh-CN" altLang="en-US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0FDBD89-E32A-47F2-8BC0-BE686F823B9D}"/>
                  </a:ext>
                </a:extLst>
              </p:cNvPr>
              <p:cNvSpPr/>
              <p:nvPr/>
            </p:nvSpPr>
            <p:spPr>
              <a:xfrm>
                <a:off x="2125087" y="2339889"/>
                <a:ext cx="2870465" cy="723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sz="16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6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16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alt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endChr m:val=""/>
                                              <m:ctrlPr>
                                                <a:rPr lang="zh-CN" altLang="en-US" sz="1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sz="1600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𝑚𝑜𝑑</m:t>
                                          </m:r>
                                        </m:sub>
                                      </m:sSub>
                                      <m:r>
                                        <a:rPr lang="zh-CN" altLang="en-US" sz="1600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𝑜𝑏𝑠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1600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16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𝑜𝑏𝑠</m:t>
                                          </m:r>
                                        </m:sub>
                                      </m:sSub>
                                      <m:r>
                                        <a:rPr lang="zh-CN" altLang="en-US" sz="1600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zh-CN" alt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1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600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600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𝑜𝑏𝑠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1600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0FDBD89-E32A-47F2-8BC0-BE686F823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087" y="2339889"/>
                <a:ext cx="2870465" cy="723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8C64C65-4921-47F1-89D2-21D0F87CF2BC}"/>
                  </a:ext>
                </a:extLst>
              </p:cNvPr>
              <p:cNvSpPr/>
              <p:nvPr/>
            </p:nvSpPr>
            <p:spPr>
              <a:xfrm>
                <a:off x="2034105" y="4558822"/>
                <a:ext cx="2898229" cy="819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zh-CN" altLang="en-US" sz="1600" b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zh-CN" alt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sz="16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1600" b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 sz="16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sz="16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1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600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600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𝑚𝑜𝑑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1600" b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sz="1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600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600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𝑜𝑏𝑠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sz="16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zh-CN" alt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8C64C65-4921-47F1-89D2-21D0F87CF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105" y="4558822"/>
                <a:ext cx="2898229" cy="8198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1FC95DD-E363-4DE2-99BF-4E5E7CE2CD92}"/>
                  </a:ext>
                </a:extLst>
              </p:cNvPr>
              <p:cNvSpPr/>
              <p:nvPr/>
            </p:nvSpPr>
            <p:spPr>
              <a:xfrm>
                <a:off x="7775484" y="2353809"/>
                <a:ext cx="4404667" cy="673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𝑐𝑜𝑟𝑟</m:t>
                          </m:r>
                        </m:sub>
                      </m:sSub>
                      <m:r>
                        <a:rPr lang="zh-CN" altLang="en-US" sz="1600" b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1600" b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zh-CN" alt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𝑚𝑜𝑑</m:t>
                                      </m:r>
                                    </m:sub>
                                  </m:sSub>
                                  <m:r>
                                    <a:rPr lang="zh-CN" altLang="en-US" sz="1600" b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𝑚𝑜𝑑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zh-CN" alt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𝑜𝑏𝑠</m:t>
                                      </m:r>
                                    </m:sub>
                                  </m:sSub>
                                  <m:r>
                                    <a:rPr lang="zh-CN" altLang="en-US" sz="1600" b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𝑜𝑏𝑠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zh-CN" alt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sz="16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1600" b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 sz="16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sz="16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1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600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600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𝑚𝑜𝑑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1600" b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zh-CN" altLang="en-US" sz="1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sz="1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600" b="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600" b="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𝑚𝑜𝑑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sz="16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zh-CN" alt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sz="16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1600" b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 sz="16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sz="16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1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600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600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𝑜𝑏𝑠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1600" b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zh-CN" altLang="en-US" sz="1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sz="1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600" b="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600" b="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𝑜𝑏𝑠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sz="16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1FC95DD-E363-4DE2-99BF-4E5E7CE2C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484" y="2353809"/>
                <a:ext cx="4404667" cy="6737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8EA5147-2A64-4963-872E-8E810CF1BB78}"/>
                  </a:ext>
                </a:extLst>
              </p:cNvPr>
              <p:cNvSpPr/>
              <p:nvPr/>
            </p:nvSpPr>
            <p:spPr>
              <a:xfrm>
                <a:off x="7997220" y="4548666"/>
                <a:ext cx="2848472" cy="646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NSE</m:t>
                      </m:r>
                      <m:r>
                        <a:rPr lang="zh-CN" altLang="en-US" sz="1600" b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zh-CN" altLang="en-US" sz="1600" b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1600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1600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mod</m:t>
                                          </m:r>
                                        </m:sub>
                                      </m:sSub>
                                      <m:r>
                                        <a:rPr lang="zh-CN" altLang="en-US" sz="1600" b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1600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1600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obs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1600" b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zh-CN" altLang="en-US" sz="1600" b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1600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1600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mod</m:t>
                                          </m:r>
                                        </m:sub>
                                      </m:sSub>
                                      <m:r>
                                        <a:rPr lang="zh-CN" altLang="en-US" sz="1600" b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zh-CN" alt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1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zh-CN" altLang="en-US" sz="1600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zh-CN" altLang="en-US" sz="1600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obs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1600" b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8EA5147-2A64-4963-872E-8E810CF1B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220" y="4548666"/>
                <a:ext cx="2848472" cy="6467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本框 85">
            <a:extLst>
              <a:ext uri="{FF2B5EF4-FFF2-40B4-BE49-F238E27FC236}">
                <a16:creationId xmlns:a16="http://schemas.microsoft.com/office/drawing/2014/main" id="{43AD59E7-B816-48A2-9095-1F74BE1BCF04}"/>
              </a:ext>
            </a:extLst>
          </p:cNvPr>
          <p:cNvSpPr txBox="1"/>
          <p:nvPr/>
        </p:nvSpPr>
        <p:spPr>
          <a:xfrm>
            <a:off x="5422305" y="5490106"/>
            <a:ext cx="2733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NSE &lt; 0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不可接受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NSE &gt; 0.4  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NSE &gt; 0.7  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良好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D9B32E2-2C10-41BF-AE60-4FF9E6163B45}"/>
              </a:ext>
            </a:extLst>
          </p:cNvPr>
          <p:cNvSpPr txBox="1"/>
          <p:nvPr/>
        </p:nvSpPr>
        <p:spPr>
          <a:xfrm>
            <a:off x="3428804" y="31787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可解释程度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6D4A2717-5B6B-4691-B863-9A14C3825EFA}"/>
              </a:ext>
            </a:extLst>
          </p:cNvPr>
          <p:cNvSpPr txBox="1"/>
          <p:nvPr/>
        </p:nvSpPr>
        <p:spPr>
          <a:xfrm>
            <a:off x="8287251" y="32136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相关程度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20AD1C8-3D11-472F-A67A-72A8CC7B60B6}"/>
              </a:ext>
            </a:extLst>
          </p:cNvPr>
          <p:cNvSpPr txBox="1"/>
          <p:nvPr/>
        </p:nvSpPr>
        <p:spPr>
          <a:xfrm>
            <a:off x="3878562" y="53973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精密性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3AC671F-88C5-4ED0-A0AE-3ED13AA3F9A7}"/>
              </a:ext>
            </a:extLst>
          </p:cNvPr>
          <p:cNvSpPr txBox="1"/>
          <p:nvPr/>
        </p:nvSpPr>
        <p:spPr>
          <a:xfrm>
            <a:off x="8383744" y="53663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整体表现</a:t>
            </a:r>
          </a:p>
        </p:txBody>
      </p:sp>
    </p:spTree>
    <p:extLst>
      <p:ext uri="{BB962C8B-B14F-4D97-AF65-F5344CB8AC3E}">
        <p14:creationId xmlns:p14="http://schemas.microsoft.com/office/powerpoint/2010/main" val="3381515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7" grpId="0"/>
      <p:bldP spid="28" grpId="0"/>
      <p:bldP spid="29" grpId="0"/>
      <p:bldP spid="86" grpId="0"/>
      <p:bldP spid="87" grpId="0"/>
      <p:bldP spid="88" grpId="0"/>
      <p:bldP spid="89" grpId="0"/>
      <p:bldP spid="9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262" y="53008"/>
            <a:ext cx="1749287" cy="6745357"/>
          </a:xfrm>
          <a:prstGeom prst="roundRect">
            <a:avLst/>
          </a:prstGeom>
          <a:blipFill dpi="0" rotWithShape="1">
            <a:blip r:embed="rId3">
              <a:biLevel thresh="25000"/>
            </a:blip>
            <a:srcRect/>
            <a:tile tx="0" ty="0" sx="10000" sy="1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34819" y="53008"/>
            <a:ext cx="10210796" cy="6745357"/>
            <a:chOff x="1934819" y="53008"/>
            <a:chExt cx="10210796" cy="6745357"/>
          </a:xfrm>
        </p:grpSpPr>
        <p:sp>
          <p:nvSpPr>
            <p:cNvPr id="8" name="矩形 7"/>
            <p:cNvSpPr/>
            <p:nvPr/>
          </p:nvSpPr>
          <p:spPr>
            <a:xfrm>
              <a:off x="2517913" y="53340"/>
              <a:ext cx="8666922" cy="6745025"/>
            </a:xfrm>
            <a:prstGeom prst="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934819" y="53008"/>
              <a:ext cx="1603513" cy="6745357"/>
            </a:xfrm>
            <a:prstGeom prst="round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0542102" y="53008"/>
              <a:ext cx="1603513" cy="6745357"/>
            </a:xfrm>
            <a:prstGeom prst="round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1338467" y="55659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7340" y="55659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58347" y="557254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87220" y="557254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493" y="622850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3954" y="39756"/>
            <a:ext cx="530086" cy="887895"/>
            <a:chOff x="443954" y="39756"/>
            <a:chExt cx="530086" cy="887895"/>
          </a:xfrm>
        </p:grpSpPr>
        <p:sp>
          <p:nvSpPr>
            <p:cNvPr id="16" name="矩形 15"/>
            <p:cNvSpPr/>
            <p:nvPr/>
          </p:nvSpPr>
          <p:spPr>
            <a:xfrm>
              <a:off x="470448" y="39756"/>
              <a:ext cx="503592" cy="8746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43954" y="556593"/>
              <a:ext cx="530085" cy="371058"/>
            </a:xfrm>
            <a:prstGeom prst="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2726" y="1272209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2726" y="1875472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726" y="247873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2726" y="3081998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72725" y="4288524"/>
            <a:ext cx="136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结果与讨论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726" y="489178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圆角矩形 1"/>
          <p:cNvSpPr/>
          <p:nvPr/>
        </p:nvSpPr>
        <p:spPr>
          <a:xfrm>
            <a:off x="1872433" y="941615"/>
            <a:ext cx="1702607" cy="806718"/>
          </a:xfrm>
          <a:custGeom>
            <a:avLst/>
            <a:gdLst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106018 w 1444486"/>
              <a:gd name="connsiteY0" fmla="*/ 10049 h 779445"/>
              <a:gd name="connsiteX1" fmla="*/ 103524 w 1444486"/>
              <a:gd name="connsiteY1" fmla="*/ 158316 h 779445"/>
              <a:gd name="connsiteX2" fmla="*/ 1340962 w 1444486"/>
              <a:gd name="connsiteY2" fmla="*/ 158316 h 779445"/>
              <a:gd name="connsiteX3" fmla="*/ 1444486 w 1444486"/>
              <a:gd name="connsiteY3" fmla="*/ 261840 h 779445"/>
              <a:gd name="connsiteX4" fmla="*/ 1444486 w 1444486"/>
              <a:gd name="connsiteY4" fmla="*/ 675921 h 779445"/>
              <a:gd name="connsiteX5" fmla="*/ 1340962 w 1444486"/>
              <a:gd name="connsiteY5" fmla="*/ 779445 h 779445"/>
              <a:gd name="connsiteX6" fmla="*/ 103524 w 1444486"/>
              <a:gd name="connsiteY6" fmla="*/ 779445 h 779445"/>
              <a:gd name="connsiteX7" fmla="*/ 0 w 1444486"/>
              <a:gd name="connsiteY7" fmla="*/ 675921 h 779445"/>
              <a:gd name="connsiteX8" fmla="*/ 106018 w 1444486"/>
              <a:gd name="connsiteY8" fmla="*/ 10049 h 779445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539" h="806718">
                <a:moveTo>
                  <a:pt x="36071" y="10049"/>
                </a:moveTo>
                <a:cubicBezTo>
                  <a:pt x="36071" y="-47126"/>
                  <a:pt x="-23598" y="158316"/>
                  <a:pt x="33577" y="158316"/>
                </a:cubicBezTo>
                <a:lnTo>
                  <a:pt x="1271015" y="158316"/>
                </a:lnTo>
                <a:cubicBezTo>
                  <a:pt x="1328190" y="158316"/>
                  <a:pt x="1374539" y="204665"/>
                  <a:pt x="1374539" y="261840"/>
                </a:cubicBezTo>
                <a:lnTo>
                  <a:pt x="1374539" y="675921"/>
                </a:lnTo>
                <a:cubicBezTo>
                  <a:pt x="1374539" y="733096"/>
                  <a:pt x="1328190" y="779445"/>
                  <a:pt x="1271015" y="779445"/>
                </a:cubicBezTo>
                <a:lnTo>
                  <a:pt x="33577" y="779445"/>
                </a:lnTo>
                <a:cubicBezTo>
                  <a:pt x="-23598" y="779445"/>
                  <a:pt x="9566" y="839113"/>
                  <a:pt x="9566" y="781938"/>
                </a:cubicBezTo>
                <a:cubicBezTo>
                  <a:pt x="62574" y="789685"/>
                  <a:pt x="49323" y="187832"/>
                  <a:pt x="36071" y="1004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26366" y="1166663"/>
            <a:ext cx="121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  录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895070" y="1748333"/>
            <a:ext cx="2319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7406D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215369" y="2461141"/>
            <a:ext cx="3696881" cy="787035"/>
            <a:chOff x="3215369" y="2461141"/>
            <a:chExt cx="3696881" cy="787035"/>
          </a:xfrm>
        </p:grpSpPr>
        <p:sp>
          <p:nvSpPr>
            <p:cNvPr id="26" name="文本框 25"/>
            <p:cNvSpPr txBox="1"/>
            <p:nvPr/>
          </p:nvSpPr>
          <p:spPr>
            <a:xfrm>
              <a:off x="4214291" y="2663401"/>
              <a:ext cx="26979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 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研究背景</a:t>
              </a: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369" y="2461141"/>
              <a:ext cx="719341" cy="720000"/>
            </a:xfrm>
            <a:prstGeom prst="rect">
              <a:avLst/>
            </a:prstGeom>
          </p:spPr>
        </p:pic>
        <p:cxnSp>
          <p:nvCxnSpPr>
            <p:cNvPr id="5" name="直接连接符 4"/>
            <p:cNvCxnSpPr/>
            <p:nvPr/>
          </p:nvCxnSpPr>
          <p:spPr>
            <a:xfrm flipV="1">
              <a:off x="4121426" y="2461141"/>
              <a:ext cx="0" cy="72000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8405387" y="2461141"/>
            <a:ext cx="3232109" cy="787035"/>
            <a:chOff x="4121426" y="2461141"/>
            <a:chExt cx="3232109" cy="787035"/>
          </a:xfrm>
        </p:grpSpPr>
        <p:sp>
          <p:nvSpPr>
            <p:cNvPr id="32" name="文本框 31"/>
            <p:cNvSpPr txBox="1"/>
            <p:nvPr/>
          </p:nvSpPr>
          <p:spPr>
            <a:xfrm>
              <a:off x="4214291" y="2663401"/>
              <a:ext cx="31392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 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材料与方法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 flipV="1">
              <a:off x="4121426" y="2461141"/>
              <a:ext cx="0" cy="72000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4125411" y="4169200"/>
            <a:ext cx="2958309" cy="787035"/>
            <a:chOff x="4121426" y="2461141"/>
            <a:chExt cx="2958309" cy="787035"/>
          </a:xfrm>
        </p:grpSpPr>
        <p:sp>
          <p:nvSpPr>
            <p:cNvPr id="36" name="文本框 35"/>
            <p:cNvSpPr txBox="1"/>
            <p:nvPr/>
          </p:nvSpPr>
          <p:spPr>
            <a:xfrm>
              <a:off x="4214291" y="2663401"/>
              <a:ext cx="2865444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 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结果与讨论</a:t>
              </a:r>
            </a:p>
          </p:txBody>
        </p:sp>
        <p:cxnSp>
          <p:nvCxnSpPr>
            <p:cNvPr id="38" name="直接连接符 37"/>
            <p:cNvCxnSpPr/>
            <p:nvPr/>
          </p:nvCxnSpPr>
          <p:spPr>
            <a:xfrm flipV="1">
              <a:off x="4121426" y="2461141"/>
              <a:ext cx="0" cy="72000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8401402" y="4169200"/>
            <a:ext cx="2691072" cy="787035"/>
            <a:chOff x="4121426" y="2461141"/>
            <a:chExt cx="2691072" cy="787035"/>
          </a:xfrm>
        </p:grpSpPr>
        <p:sp>
          <p:nvSpPr>
            <p:cNvPr id="40" name="文本框 39"/>
            <p:cNvSpPr txBox="1"/>
            <p:nvPr/>
          </p:nvSpPr>
          <p:spPr>
            <a:xfrm>
              <a:off x="4214291" y="2663401"/>
              <a:ext cx="25982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 </a:t>
              </a:r>
              <a:r>
                <a:rPr lang="zh-CN" altLang="en-US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研究总结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 flipV="1">
              <a:off x="4121426" y="2461141"/>
              <a:ext cx="0" cy="72000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45" y="2456925"/>
            <a:ext cx="768240" cy="72000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11" y="4169200"/>
            <a:ext cx="634382" cy="7200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81" y="4169200"/>
            <a:ext cx="719248" cy="7200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B5D09CE3-DC03-4C65-9C44-D0BC0DF2A1DC}"/>
              </a:ext>
            </a:extLst>
          </p:cNvPr>
          <p:cNvSpPr txBox="1"/>
          <p:nvPr/>
        </p:nvSpPr>
        <p:spPr>
          <a:xfrm>
            <a:off x="372725" y="3685261"/>
            <a:ext cx="14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材料与方法</a:t>
            </a:r>
          </a:p>
        </p:txBody>
      </p:sp>
    </p:spTree>
    <p:extLst>
      <p:ext uri="{BB962C8B-B14F-4D97-AF65-F5344CB8AC3E}">
        <p14:creationId xmlns:p14="http://schemas.microsoft.com/office/powerpoint/2010/main" val="3091915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262" y="53008"/>
            <a:ext cx="1749287" cy="6745357"/>
          </a:xfrm>
          <a:prstGeom prst="roundRect">
            <a:avLst/>
          </a:prstGeom>
          <a:blipFill dpi="0" rotWithShape="1">
            <a:blip r:embed="rId3">
              <a:biLevel thresh="25000"/>
            </a:blip>
            <a:srcRect/>
            <a:tile tx="0" ty="0" sx="10000" sy="1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34819" y="53008"/>
            <a:ext cx="10210796" cy="6745357"/>
            <a:chOff x="1934819" y="53008"/>
            <a:chExt cx="10210796" cy="6745357"/>
          </a:xfrm>
        </p:grpSpPr>
        <p:sp>
          <p:nvSpPr>
            <p:cNvPr id="8" name="矩形 7"/>
            <p:cNvSpPr/>
            <p:nvPr/>
          </p:nvSpPr>
          <p:spPr>
            <a:xfrm>
              <a:off x="2517913" y="53340"/>
              <a:ext cx="8666922" cy="6745025"/>
            </a:xfrm>
            <a:prstGeom prst="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934819" y="53008"/>
              <a:ext cx="1603513" cy="6745357"/>
            </a:xfrm>
            <a:prstGeom prst="round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0542102" y="53008"/>
              <a:ext cx="1603513" cy="6745357"/>
            </a:xfrm>
            <a:prstGeom prst="round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1338467" y="55659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7340" y="55659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58347" y="557254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493" y="622850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3954" y="39756"/>
            <a:ext cx="530086" cy="887895"/>
            <a:chOff x="443954" y="39756"/>
            <a:chExt cx="530086" cy="887895"/>
          </a:xfrm>
        </p:grpSpPr>
        <p:sp>
          <p:nvSpPr>
            <p:cNvPr id="16" name="矩形 15"/>
            <p:cNvSpPr/>
            <p:nvPr/>
          </p:nvSpPr>
          <p:spPr>
            <a:xfrm>
              <a:off x="470448" y="39756"/>
              <a:ext cx="503592" cy="8746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43954" y="556593"/>
              <a:ext cx="530085" cy="371058"/>
            </a:xfrm>
            <a:prstGeom prst="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2726" y="1272209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2726" y="1875472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726" y="247873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2726" y="3081998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72725" y="3685261"/>
            <a:ext cx="14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材料与方法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72726" y="4288524"/>
            <a:ext cx="14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结果与讨论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726" y="489178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575040" y="1218287"/>
            <a:ext cx="8570575" cy="240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1">
            <a:extLst>
              <a:ext uri="{FF2B5EF4-FFF2-40B4-BE49-F238E27FC236}">
                <a16:creationId xmlns:a16="http://schemas.microsoft.com/office/drawing/2014/main" id="{85E1A93C-3977-4162-957B-01CC922CEBDD}"/>
              </a:ext>
            </a:extLst>
          </p:cNvPr>
          <p:cNvSpPr/>
          <p:nvPr/>
        </p:nvSpPr>
        <p:spPr>
          <a:xfrm>
            <a:off x="1872433" y="941615"/>
            <a:ext cx="1937567" cy="806718"/>
          </a:xfrm>
          <a:custGeom>
            <a:avLst/>
            <a:gdLst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106018 w 1444486"/>
              <a:gd name="connsiteY0" fmla="*/ 10049 h 779445"/>
              <a:gd name="connsiteX1" fmla="*/ 103524 w 1444486"/>
              <a:gd name="connsiteY1" fmla="*/ 158316 h 779445"/>
              <a:gd name="connsiteX2" fmla="*/ 1340962 w 1444486"/>
              <a:gd name="connsiteY2" fmla="*/ 158316 h 779445"/>
              <a:gd name="connsiteX3" fmla="*/ 1444486 w 1444486"/>
              <a:gd name="connsiteY3" fmla="*/ 261840 h 779445"/>
              <a:gd name="connsiteX4" fmla="*/ 1444486 w 1444486"/>
              <a:gd name="connsiteY4" fmla="*/ 675921 h 779445"/>
              <a:gd name="connsiteX5" fmla="*/ 1340962 w 1444486"/>
              <a:gd name="connsiteY5" fmla="*/ 779445 h 779445"/>
              <a:gd name="connsiteX6" fmla="*/ 103524 w 1444486"/>
              <a:gd name="connsiteY6" fmla="*/ 779445 h 779445"/>
              <a:gd name="connsiteX7" fmla="*/ 0 w 1444486"/>
              <a:gd name="connsiteY7" fmla="*/ 675921 h 779445"/>
              <a:gd name="connsiteX8" fmla="*/ 106018 w 1444486"/>
              <a:gd name="connsiteY8" fmla="*/ 10049 h 779445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539" h="806718">
                <a:moveTo>
                  <a:pt x="36071" y="10049"/>
                </a:moveTo>
                <a:cubicBezTo>
                  <a:pt x="36071" y="-47126"/>
                  <a:pt x="-23598" y="158316"/>
                  <a:pt x="33577" y="158316"/>
                </a:cubicBezTo>
                <a:lnTo>
                  <a:pt x="1271015" y="158316"/>
                </a:lnTo>
                <a:cubicBezTo>
                  <a:pt x="1328190" y="158316"/>
                  <a:pt x="1374539" y="204665"/>
                  <a:pt x="1374539" y="261840"/>
                </a:cubicBezTo>
                <a:lnTo>
                  <a:pt x="1374539" y="675921"/>
                </a:lnTo>
                <a:cubicBezTo>
                  <a:pt x="1374539" y="733096"/>
                  <a:pt x="1328190" y="779445"/>
                  <a:pt x="1271015" y="779445"/>
                </a:cubicBezTo>
                <a:lnTo>
                  <a:pt x="33577" y="779445"/>
                </a:lnTo>
                <a:cubicBezTo>
                  <a:pt x="-23598" y="779445"/>
                  <a:pt x="9566" y="839113"/>
                  <a:pt x="9566" y="781938"/>
                </a:cubicBezTo>
                <a:cubicBezTo>
                  <a:pt x="62574" y="789685"/>
                  <a:pt x="49323" y="187832"/>
                  <a:pt x="36071" y="1004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5CE63C6-1DD2-4BFC-B45B-C2ADDB970809}"/>
              </a:ext>
            </a:extLst>
          </p:cNvPr>
          <p:cNvSpPr txBox="1"/>
          <p:nvPr/>
        </p:nvSpPr>
        <p:spPr>
          <a:xfrm>
            <a:off x="2019936" y="1179876"/>
            <a:ext cx="179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初步预测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D6E22ED-7426-4420-BB64-2A84599BE18B}"/>
              </a:ext>
            </a:extLst>
          </p:cNvPr>
          <p:cNvSpPr/>
          <p:nvPr/>
        </p:nvSpPr>
        <p:spPr>
          <a:xfrm>
            <a:off x="5297972" y="1665478"/>
            <a:ext cx="3756157" cy="419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1600" b="1" kern="100" dirty="0">
                <a:solidFill>
                  <a:srgbClr val="00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Table1 </a:t>
            </a:r>
            <a:r>
              <a:rPr lang="zh-CN" altLang="zh-CN" sz="1600" b="1" kern="100" dirty="0">
                <a:solidFill>
                  <a:srgbClr val="00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三种机器学习模型初步预测结果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678CA51-A906-487E-9681-1F32FF71AD99}"/>
              </a:ext>
            </a:extLst>
          </p:cNvPr>
          <p:cNvSpPr/>
          <p:nvPr/>
        </p:nvSpPr>
        <p:spPr>
          <a:xfrm>
            <a:off x="3539452" y="5605480"/>
            <a:ext cx="7002650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所有模型训练集结果远优于测试集结果，存在严重过拟合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LSTM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NSE&lt;0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模型不适用，由此被淘汰。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E6B885C-3751-4625-9B4D-1B421CD30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510" y="2334364"/>
            <a:ext cx="7978831" cy="3071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9" name="右箭头 2">
            <a:extLst>
              <a:ext uri="{FF2B5EF4-FFF2-40B4-BE49-F238E27FC236}">
                <a16:creationId xmlns:a16="http://schemas.microsoft.com/office/drawing/2014/main" id="{01734743-5A1B-4A77-8D9C-33B3BB567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513" y="3776575"/>
            <a:ext cx="263525" cy="220663"/>
          </a:xfrm>
          <a:prstGeom prst="rightArrow">
            <a:avLst>
              <a:gd name="adj1" fmla="val 50000"/>
              <a:gd name="adj2" fmla="val 50025"/>
            </a:avLst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0" name="右箭头 2">
            <a:extLst>
              <a:ext uri="{FF2B5EF4-FFF2-40B4-BE49-F238E27FC236}">
                <a16:creationId xmlns:a16="http://schemas.microsoft.com/office/drawing/2014/main" id="{FE4DEC8D-7B53-433C-9EA7-B4E2B5449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514" y="4384681"/>
            <a:ext cx="263525" cy="220663"/>
          </a:xfrm>
          <a:prstGeom prst="rightArrow">
            <a:avLst>
              <a:gd name="adj1" fmla="val 50000"/>
              <a:gd name="adj2" fmla="val 50025"/>
            </a:avLst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3" name="右箭头 2">
            <a:extLst>
              <a:ext uri="{FF2B5EF4-FFF2-40B4-BE49-F238E27FC236}">
                <a16:creationId xmlns:a16="http://schemas.microsoft.com/office/drawing/2014/main" id="{30E8B0DF-13D1-407C-B214-8BA49519A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513" y="4958062"/>
            <a:ext cx="263525" cy="220663"/>
          </a:xfrm>
          <a:prstGeom prst="rightArrow">
            <a:avLst>
              <a:gd name="adj1" fmla="val 50000"/>
              <a:gd name="adj2" fmla="val 50025"/>
            </a:avLst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0065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5E67B62-CC22-4CD4-9CB2-E169B3F20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928" y="2392208"/>
            <a:ext cx="7963590" cy="2499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圆角矩形 3"/>
          <p:cNvSpPr/>
          <p:nvPr/>
        </p:nvSpPr>
        <p:spPr>
          <a:xfrm>
            <a:off x="66262" y="53008"/>
            <a:ext cx="1749287" cy="6745357"/>
          </a:xfrm>
          <a:prstGeom prst="roundRect">
            <a:avLst/>
          </a:prstGeom>
          <a:blipFill dpi="0" rotWithShape="1">
            <a:blip r:embed="rId5">
              <a:biLevel thresh="25000"/>
            </a:blip>
            <a:srcRect/>
            <a:tile tx="0" ty="0" sx="10000" sy="1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38467" y="55659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7340" y="55659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58347" y="557254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493" y="622850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3954" y="39756"/>
            <a:ext cx="530086" cy="887895"/>
            <a:chOff x="443954" y="39756"/>
            <a:chExt cx="530086" cy="887895"/>
          </a:xfrm>
        </p:grpSpPr>
        <p:sp>
          <p:nvSpPr>
            <p:cNvPr id="16" name="矩形 15"/>
            <p:cNvSpPr/>
            <p:nvPr/>
          </p:nvSpPr>
          <p:spPr>
            <a:xfrm>
              <a:off x="470448" y="39756"/>
              <a:ext cx="503592" cy="8746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43954" y="556593"/>
              <a:ext cx="530085" cy="371058"/>
            </a:xfrm>
            <a:prstGeom prst="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2726" y="1272209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2726" y="1875472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726" y="247873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2726" y="3081998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72725" y="3685261"/>
            <a:ext cx="14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材料与方法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72726" y="4288524"/>
            <a:ext cx="14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结果与讨论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726" y="489178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575040" y="1218287"/>
            <a:ext cx="8570575" cy="240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1">
            <a:extLst>
              <a:ext uri="{FF2B5EF4-FFF2-40B4-BE49-F238E27FC236}">
                <a16:creationId xmlns:a16="http://schemas.microsoft.com/office/drawing/2014/main" id="{85E1A93C-3977-4162-957B-01CC922CEBDD}"/>
              </a:ext>
            </a:extLst>
          </p:cNvPr>
          <p:cNvSpPr/>
          <p:nvPr/>
        </p:nvSpPr>
        <p:spPr>
          <a:xfrm>
            <a:off x="1872433" y="941615"/>
            <a:ext cx="1937567" cy="806718"/>
          </a:xfrm>
          <a:custGeom>
            <a:avLst/>
            <a:gdLst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106018 w 1444486"/>
              <a:gd name="connsiteY0" fmla="*/ 10049 h 779445"/>
              <a:gd name="connsiteX1" fmla="*/ 103524 w 1444486"/>
              <a:gd name="connsiteY1" fmla="*/ 158316 h 779445"/>
              <a:gd name="connsiteX2" fmla="*/ 1340962 w 1444486"/>
              <a:gd name="connsiteY2" fmla="*/ 158316 h 779445"/>
              <a:gd name="connsiteX3" fmla="*/ 1444486 w 1444486"/>
              <a:gd name="connsiteY3" fmla="*/ 261840 h 779445"/>
              <a:gd name="connsiteX4" fmla="*/ 1444486 w 1444486"/>
              <a:gd name="connsiteY4" fmla="*/ 675921 h 779445"/>
              <a:gd name="connsiteX5" fmla="*/ 1340962 w 1444486"/>
              <a:gd name="connsiteY5" fmla="*/ 779445 h 779445"/>
              <a:gd name="connsiteX6" fmla="*/ 103524 w 1444486"/>
              <a:gd name="connsiteY6" fmla="*/ 779445 h 779445"/>
              <a:gd name="connsiteX7" fmla="*/ 0 w 1444486"/>
              <a:gd name="connsiteY7" fmla="*/ 675921 h 779445"/>
              <a:gd name="connsiteX8" fmla="*/ 106018 w 1444486"/>
              <a:gd name="connsiteY8" fmla="*/ 10049 h 779445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539" h="806718">
                <a:moveTo>
                  <a:pt x="36071" y="10049"/>
                </a:moveTo>
                <a:cubicBezTo>
                  <a:pt x="36071" y="-47126"/>
                  <a:pt x="-23598" y="158316"/>
                  <a:pt x="33577" y="158316"/>
                </a:cubicBezTo>
                <a:lnTo>
                  <a:pt x="1271015" y="158316"/>
                </a:lnTo>
                <a:cubicBezTo>
                  <a:pt x="1328190" y="158316"/>
                  <a:pt x="1374539" y="204665"/>
                  <a:pt x="1374539" y="261840"/>
                </a:cubicBezTo>
                <a:lnTo>
                  <a:pt x="1374539" y="675921"/>
                </a:lnTo>
                <a:cubicBezTo>
                  <a:pt x="1374539" y="733096"/>
                  <a:pt x="1328190" y="779445"/>
                  <a:pt x="1271015" y="779445"/>
                </a:cubicBezTo>
                <a:lnTo>
                  <a:pt x="33577" y="779445"/>
                </a:lnTo>
                <a:cubicBezTo>
                  <a:pt x="-23598" y="779445"/>
                  <a:pt x="9566" y="839113"/>
                  <a:pt x="9566" y="781938"/>
                </a:cubicBezTo>
                <a:cubicBezTo>
                  <a:pt x="62574" y="789685"/>
                  <a:pt x="49323" y="187832"/>
                  <a:pt x="36071" y="1004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5CE63C6-1DD2-4BFC-B45B-C2ADDB970809}"/>
              </a:ext>
            </a:extLst>
          </p:cNvPr>
          <p:cNvSpPr txBox="1"/>
          <p:nvPr/>
        </p:nvSpPr>
        <p:spPr>
          <a:xfrm>
            <a:off x="2019936" y="1179876"/>
            <a:ext cx="179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FBFB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BFBF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1EC5FA8-2A6D-4E43-90C5-B5ADB2473FDF}"/>
              </a:ext>
            </a:extLst>
          </p:cNvPr>
          <p:cNvSpPr/>
          <p:nvPr/>
        </p:nvSpPr>
        <p:spPr>
          <a:xfrm>
            <a:off x="5723274" y="1807138"/>
            <a:ext cx="6096000" cy="4194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Table2 </a:t>
            </a:r>
            <a:r>
              <a:rPr lang="zh-CN" altLang="zh-CN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模型</a:t>
            </a:r>
            <a:r>
              <a:rPr lang="zh-CN" alt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优化后预测结果</a:t>
            </a:r>
            <a:endParaRPr lang="zh-CN" altLang="zh-CN" sz="16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18F6C44-3C7B-4E0B-93B8-B97A4F59707A}"/>
              </a:ext>
            </a:extLst>
          </p:cNvPr>
          <p:cNvSpPr txBox="1"/>
          <p:nvPr/>
        </p:nvSpPr>
        <p:spPr>
          <a:xfrm>
            <a:off x="3810000" y="5197479"/>
            <a:ext cx="6369051" cy="961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超参数调整，删除潜在异常值提升模型性能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模型精度大幅提升，平均性能接近于良好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(NSE&gt;0.7)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 descr="箭头顺时针弯曲">
            <a:extLst>
              <a:ext uri="{FF2B5EF4-FFF2-40B4-BE49-F238E27FC236}">
                <a16:creationId xmlns:a16="http://schemas.microsoft.com/office/drawing/2014/main" id="{E6CF6EEA-8FA0-481C-85F3-3F91A1E8A5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120298" y="3641996"/>
            <a:ext cx="637291" cy="637291"/>
          </a:xfrm>
          <a:prstGeom prst="rect">
            <a:avLst/>
          </a:prstGeom>
        </p:spPr>
      </p:pic>
      <p:pic>
        <p:nvPicPr>
          <p:cNvPr id="28" name="图形 27" descr="箭头顺时针弯曲">
            <a:extLst>
              <a:ext uri="{FF2B5EF4-FFF2-40B4-BE49-F238E27FC236}">
                <a16:creationId xmlns:a16="http://schemas.microsoft.com/office/drawing/2014/main" id="{FB5A7F2C-1B64-4129-A7BC-0CFD8F1CF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109530" y="4242099"/>
            <a:ext cx="637290" cy="63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683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262" y="53008"/>
            <a:ext cx="1749287" cy="6745357"/>
          </a:xfrm>
          <a:prstGeom prst="roundRect">
            <a:avLst/>
          </a:prstGeom>
          <a:blipFill dpi="0" rotWithShape="1">
            <a:blip r:embed="rId3">
              <a:biLevel thresh="25000"/>
            </a:blip>
            <a:srcRect/>
            <a:tile tx="0" ty="0" sx="10000" sy="1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38467" y="55659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7340" y="55659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58347" y="557254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493" y="622850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3954" y="39756"/>
            <a:ext cx="530086" cy="887895"/>
            <a:chOff x="443954" y="39756"/>
            <a:chExt cx="530086" cy="887895"/>
          </a:xfrm>
        </p:grpSpPr>
        <p:sp>
          <p:nvSpPr>
            <p:cNvPr id="16" name="矩形 15"/>
            <p:cNvSpPr/>
            <p:nvPr/>
          </p:nvSpPr>
          <p:spPr>
            <a:xfrm>
              <a:off x="470448" y="39756"/>
              <a:ext cx="503592" cy="8746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43954" y="556593"/>
              <a:ext cx="530085" cy="371058"/>
            </a:xfrm>
            <a:prstGeom prst="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2726" y="1272209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2726" y="1875472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726" y="247873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2726" y="3081998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72725" y="3685261"/>
            <a:ext cx="14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材料与方法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72726" y="4288524"/>
            <a:ext cx="14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结果与讨论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726" y="489178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575040" y="1218287"/>
            <a:ext cx="8570575" cy="240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1">
            <a:extLst>
              <a:ext uri="{FF2B5EF4-FFF2-40B4-BE49-F238E27FC236}">
                <a16:creationId xmlns:a16="http://schemas.microsoft.com/office/drawing/2014/main" id="{85E1A93C-3977-4162-957B-01CC922CEBDD}"/>
              </a:ext>
            </a:extLst>
          </p:cNvPr>
          <p:cNvSpPr/>
          <p:nvPr/>
        </p:nvSpPr>
        <p:spPr>
          <a:xfrm>
            <a:off x="1872433" y="941615"/>
            <a:ext cx="1937567" cy="806718"/>
          </a:xfrm>
          <a:custGeom>
            <a:avLst/>
            <a:gdLst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106018 w 1444486"/>
              <a:gd name="connsiteY0" fmla="*/ 10049 h 779445"/>
              <a:gd name="connsiteX1" fmla="*/ 103524 w 1444486"/>
              <a:gd name="connsiteY1" fmla="*/ 158316 h 779445"/>
              <a:gd name="connsiteX2" fmla="*/ 1340962 w 1444486"/>
              <a:gd name="connsiteY2" fmla="*/ 158316 h 779445"/>
              <a:gd name="connsiteX3" fmla="*/ 1444486 w 1444486"/>
              <a:gd name="connsiteY3" fmla="*/ 261840 h 779445"/>
              <a:gd name="connsiteX4" fmla="*/ 1444486 w 1444486"/>
              <a:gd name="connsiteY4" fmla="*/ 675921 h 779445"/>
              <a:gd name="connsiteX5" fmla="*/ 1340962 w 1444486"/>
              <a:gd name="connsiteY5" fmla="*/ 779445 h 779445"/>
              <a:gd name="connsiteX6" fmla="*/ 103524 w 1444486"/>
              <a:gd name="connsiteY6" fmla="*/ 779445 h 779445"/>
              <a:gd name="connsiteX7" fmla="*/ 0 w 1444486"/>
              <a:gd name="connsiteY7" fmla="*/ 675921 h 779445"/>
              <a:gd name="connsiteX8" fmla="*/ 106018 w 1444486"/>
              <a:gd name="connsiteY8" fmla="*/ 10049 h 779445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539" h="806718">
                <a:moveTo>
                  <a:pt x="36071" y="10049"/>
                </a:moveTo>
                <a:cubicBezTo>
                  <a:pt x="36071" y="-47126"/>
                  <a:pt x="-23598" y="158316"/>
                  <a:pt x="33577" y="158316"/>
                </a:cubicBezTo>
                <a:lnTo>
                  <a:pt x="1271015" y="158316"/>
                </a:lnTo>
                <a:cubicBezTo>
                  <a:pt x="1328190" y="158316"/>
                  <a:pt x="1374539" y="204665"/>
                  <a:pt x="1374539" y="261840"/>
                </a:cubicBezTo>
                <a:lnTo>
                  <a:pt x="1374539" y="675921"/>
                </a:lnTo>
                <a:cubicBezTo>
                  <a:pt x="1374539" y="733096"/>
                  <a:pt x="1328190" y="779445"/>
                  <a:pt x="1271015" y="779445"/>
                </a:cubicBezTo>
                <a:lnTo>
                  <a:pt x="33577" y="779445"/>
                </a:lnTo>
                <a:cubicBezTo>
                  <a:pt x="-23598" y="779445"/>
                  <a:pt x="9566" y="839113"/>
                  <a:pt x="9566" y="781938"/>
                </a:cubicBezTo>
                <a:cubicBezTo>
                  <a:pt x="62574" y="789685"/>
                  <a:pt x="49323" y="187832"/>
                  <a:pt x="36071" y="1004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5CE63C6-1DD2-4BFC-B45B-C2ADDB970809}"/>
              </a:ext>
            </a:extLst>
          </p:cNvPr>
          <p:cNvSpPr txBox="1"/>
          <p:nvPr/>
        </p:nvSpPr>
        <p:spPr>
          <a:xfrm>
            <a:off x="2019936" y="1179876"/>
            <a:ext cx="179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FBFB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BFBF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4" name="图片 43" descr="C:\Users\杨涵\AppData\Local\Temp\WeChat Files\708370581771120374.jpg">
            <a:extLst>
              <a:ext uri="{FF2B5EF4-FFF2-40B4-BE49-F238E27FC236}">
                <a16:creationId xmlns:a16="http://schemas.microsoft.com/office/drawing/2014/main" id="{777C52BC-6D26-4EE3-A2CA-3012A6C1CF6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1410708"/>
            <a:ext cx="5803881" cy="46425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DF0AAF-2D27-44DE-A42A-8C6403DE16E0}"/>
              </a:ext>
            </a:extLst>
          </p:cNvPr>
          <p:cNvSpPr txBox="1"/>
          <p:nvPr/>
        </p:nvSpPr>
        <p:spPr>
          <a:xfrm>
            <a:off x="2936198" y="1959723"/>
            <a:ext cx="2218877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a.</a:t>
            </a:r>
            <a:r>
              <a:rPr lang="zh-CN" altLang="en-US" b="1" dirty="0">
                <a:solidFill>
                  <a:schemeClr val="bg1"/>
                </a:solidFill>
              </a:rPr>
              <a:t>最佳多元回归模型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R</a:t>
            </a:r>
            <a:r>
              <a:rPr lang="en-US" altLang="zh-CN" baseline="30000" dirty="0">
                <a:solidFill>
                  <a:schemeClr val="bg1"/>
                </a:solidFill>
              </a:rPr>
              <a:t>2</a:t>
            </a:r>
            <a:r>
              <a:rPr lang="en-US" altLang="zh-CN" dirty="0">
                <a:solidFill>
                  <a:schemeClr val="bg1"/>
                </a:solidFill>
              </a:rPr>
              <a:t>= 94.75%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NSE = 0.95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RMSE = 0.55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1"/>
                </a:solidFill>
              </a:rPr>
              <a:t>P</a:t>
            </a:r>
            <a:r>
              <a:rPr lang="en-US" altLang="zh-CN" baseline="-25000" dirty="0" err="1">
                <a:solidFill>
                  <a:schemeClr val="bg1"/>
                </a:solidFill>
              </a:rPr>
              <a:t>corr</a:t>
            </a:r>
            <a:r>
              <a:rPr lang="en-US" altLang="zh-CN" baseline="-25000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= 0.98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9D6BB0F-D649-4F1E-9D3B-B256B5D3D5C9}"/>
              </a:ext>
            </a:extLst>
          </p:cNvPr>
          <p:cNvSpPr txBox="1"/>
          <p:nvPr/>
        </p:nvSpPr>
        <p:spPr>
          <a:xfrm>
            <a:off x="2936198" y="4297977"/>
            <a:ext cx="2228495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b.</a:t>
            </a:r>
            <a:r>
              <a:rPr lang="zh-CN" altLang="en-US" b="1" dirty="0">
                <a:solidFill>
                  <a:schemeClr val="bg1"/>
                </a:solidFill>
              </a:rPr>
              <a:t>最佳随机森林模型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R</a:t>
            </a:r>
            <a:r>
              <a:rPr lang="en-US" altLang="zh-CN" baseline="30000" dirty="0">
                <a:solidFill>
                  <a:schemeClr val="bg1"/>
                </a:solidFill>
              </a:rPr>
              <a:t>2 </a:t>
            </a:r>
            <a:r>
              <a:rPr lang="en-US" altLang="zh-CN" dirty="0">
                <a:solidFill>
                  <a:schemeClr val="bg1"/>
                </a:solidFill>
              </a:rPr>
              <a:t>= 91.26% 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NSE= 0.94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RMSE =  0.59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1"/>
                </a:solidFill>
              </a:rPr>
              <a:t>P</a:t>
            </a:r>
            <a:r>
              <a:rPr lang="en-US" altLang="zh-CN" baseline="-25000" dirty="0" err="1">
                <a:solidFill>
                  <a:schemeClr val="bg1"/>
                </a:solidFill>
              </a:rPr>
              <a:t>corr</a:t>
            </a:r>
            <a:r>
              <a:rPr lang="en-US" altLang="zh-CN" dirty="0">
                <a:solidFill>
                  <a:schemeClr val="bg1"/>
                </a:solidFill>
              </a:rPr>
              <a:t>=0.96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322BD11-872D-49F0-89DE-C5F5DADFF35D}"/>
              </a:ext>
            </a:extLst>
          </p:cNvPr>
          <p:cNvSpPr/>
          <p:nvPr/>
        </p:nvSpPr>
        <p:spPr>
          <a:xfrm>
            <a:off x="7284826" y="6221670"/>
            <a:ext cx="6096000" cy="4194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Fig.4 </a:t>
            </a:r>
            <a:r>
              <a:rPr lang="zh-CN" alt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最优预测模型模拟结果 </a:t>
            </a:r>
            <a:endParaRPr lang="zh-CN" altLang="zh-CN" sz="16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形 2" descr="线箭头顺时针弯曲">
            <a:extLst>
              <a:ext uri="{FF2B5EF4-FFF2-40B4-BE49-F238E27FC236}">
                <a16:creationId xmlns:a16="http://schemas.microsoft.com/office/drawing/2014/main" id="{D2EB5A9F-9568-4A0A-B2C2-820F99ED7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356338">
            <a:off x="5107187" y="1883190"/>
            <a:ext cx="914400" cy="914400"/>
          </a:xfrm>
          <a:prstGeom prst="rect">
            <a:avLst/>
          </a:prstGeom>
        </p:spPr>
      </p:pic>
      <p:pic>
        <p:nvPicPr>
          <p:cNvPr id="30" name="图形 29" descr="线箭头顺时针弯曲">
            <a:extLst>
              <a:ext uri="{FF2B5EF4-FFF2-40B4-BE49-F238E27FC236}">
                <a16:creationId xmlns:a16="http://schemas.microsoft.com/office/drawing/2014/main" id="{E5799DD8-FDB7-4376-99A4-AA8CC053A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530101">
            <a:off x="5103930" y="42006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9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262" y="53008"/>
            <a:ext cx="1749287" cy="6745357"/>
          </a:xfrm>
          <a:prstGeom prst="roundRect">
            <a:avLst/>
          </a:prstGeom>
          <a:blipFill dpi="0" rotWithShape="1">
            <a:blip r:embed="rId3">
              <a:biLevel thresh="25000"/>
            </a:blip>
            <a:srcRect/>
            <a:tile tx="0" ty="0" sx="10000" sy="1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38467" y="55659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7340" y="55659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58347" y="557254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493" y="622850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3954" y="39756"/>
            <a:ext cx="530086" cy="887895"/>
            <a:chOff x="443954" y="39756"/>
            <a:chExt cx="530086" cy="887895"/>
          </a:xfrm>
        </p:grpSpPr>
        <p:sp>
          <p:nvSpPr>
            <p:cNvPr id="16" name="矩形 15"/>
            <p:cNvSpPr/>
            <p:nvPr/>
          </p:nvSpPr>
          <p:spPr>
            <a:xfrm>
              <a:off x="470448" y="39756"/>
              <a:ext cx="503592" cy="8746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43954" y="556593"/>
              <a:ext cx="530085" cy="371058"/>
            </a:xfrm>
            <a:prstGeom prst="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2726" y="1272209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2726" y="1875472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726" y="247873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2726" y="3081998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72725" y="3685261"/>
            <a:ext cx="14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材料与方法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72726" y="4288524"/>
            <a:ext cx="14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结果与讨论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726" y="489178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575040" y="1218287"/>
            <a:ext cx="8570575" cy="240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1">
            <a:extLst>
              <a:ext uri="{FF2B5EF4-FFF2-40B4-BE49-F238E27FC236}">
                <a16:creationId xmlns:a16="http://schemas.microsoft.com/office/drawing/2014/main" id="{85E1A93C-3977-4162-957B-01CC922CEBDD}"/>
              </a:ext>
            </a:extLst>
          </p:cNvPr>
          <p:cNvSpPr/>
          <p:nvPr/>
        </p:nvSpPr>
        <p:spPr>
          <a:xfrm>
            <a:off x="1815548" y="941449"/>
            <a:ext cx="2566530" cy="806718"/>
          </a:xfrm>
          <a:custGeom>
            <a:avLst/>
            <a:gdLst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106018 w 1444486"/>
              <a:gd name="connsiteY0" fmla="*/ 10049 h 779445"/>
              <a:gd name="connsiteX1" fmla="*/ 103524 w 1444486"/>
              <a:gd name="connsiteY1" fmla="*/ 158316 h 779445"/>
              <a:gd name="connsiteX2" fmla="*/ 1340962 w 1444486"/>
              <a:gd name="connsiteY2" fmla="*/ 158316 h 779445"/>
              <a:gd name="connsiteX3" fmla="*/ 1444486 w 1444486"/>
              <a:gd name="connsiteY3" fmla="*/ 261840 h 779445"/>
              <a:gd name="connsiteX4" fmla="*/ 1444486 w 1444486"/>
              <a:gd name="connsiteY4" fmla="*/ 675921 h 779445"/>
              <a:gd name="connsiteX5" fmla="*/ 1340962 w 1444486"/>
              <a:gd name="connsiteY5" fmla="*/ 779445 h 779445"/>
              <a:gd name="connsiteX6" fmla="*/ 103524 w 1444486"/>
              <a:gd name="connsiteY6" fmla="*/ 779445 h 779445"/>
              <a:gd name="connsiteX7" fmla="*/ 0 w 1444486"/>
              <a:gd name="connsiteY7" fmla="*/ 675921 h 779445"/>
              <a:gd name="connsiteX8" fmla="*/ 106018 w 1444486"/>
              <a:gd name="connsiteY8" fmla="*/ 10049 h 779445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539" h="806718">
                <a:moveTo>
                  <a:pt x="36071" y="10049"/>
                </a:moveTo>
                <a:cubicBezTo>
                  <a:pt x="36071" y="-47126"/>
                  <a:pt x="-23598" y="158316"/>
                  <a:pt x="33577" y="158316"/>
                </a:cubicBezTo>
                <a:lnTo>
                  <a:pt x="1271015" y="158316"/>
                </a:lnTo>
                <a:cubicBezTo>
                  <a:pt x="1328190" y="158316"/>
                  <a:pt x="1374539" y="204665"/>
                  <a:pt x="1374539" y="261840"/>
                </a:cubicBezTo>
                <a:lnTo>
                  <a:pt x="1374539" y="675921"/>
                </a:lnTo>
                <a:cubicBezTo>
                  <a:pt x="1374539" y="733096"/>
                  <a:pt x="1328190" y="779445"/>
                  <a:pt x="1271015" y="779445"/>
                </a:cubicBezTo>
                <a:lnTo>
                  <a:pt x="33577" y="779445"/>
                </a:lnTo>
                <a:cubicBezTo>
                  <a:pt x="-23598" y="779445"/>
                  <a:pt x="9566" y="839113"/>
                  <a:pt x="9566" y="781938"/>
                </a:cubicBezTo>
                <a:cubicBezTo>
                  <a:pt x="62574" y="789685"/>
                  <a:pt x="49323" y="187832"/>
                  <a:pt x="36071" y="1004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5CE63C6-1DD2-4BFC-B45B-C2ADDB970809}"/>
              </a:ext>
            </a:extLst>
          </p:cNvPr>
          <p:cNvSpPr txBox="1"/>
          <p:nvPr/>
        </p:nvSpPr>
        <p:spPr>
          <a:xfrm>
            <a:off x="2019936" y="1179876"/>
            <a:ext cx="2566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排列重要性分析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6DA1047-7907-40C5-AFE4-70D66FC80F1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399" y="1848867"/>
            <a:ext cx="7106703" cy="2709706"/>
          </a:xfrm>
          <a:prstGeom prst="rect">
            <a:avLst/>
          </a:prstGeom>
          <a:noFill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074480B-BE65-4D59-94A7-F7AE869397B8}"/>
              </a:ext>
            </a:extLst>
          </p:cNvPr>
          <p:cNvSpPr txBox="1"/>
          <p:nvPr/>
        </p:nvSpPr>
        <p:spPr>
          <a:xfrm>
            <a:off x="3280146" y="4997497"/>
            <a:ext cx="7890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方法：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扰乱变量输入，基于模型输出差异计算得到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越大，变量对溶解氧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长期变化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贡献度越大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B646544-D784-4FC8-B747-0DCFDC0B715B}"/>
              </a:ext>
            </a:extLst>
          </p:cNvPr>
          <p:cNvSpPr txBox="1"/>
          <p:nvPr/>
        </p:nvSpPr>
        <p:spPr>
          <a:xfrm>
            <a:off x="3280146" y="6000433"/>
            <a:ext cx="978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结果：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风速和表层叶绿素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含量排列重要性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8F6029-C8F3-4348-8B00-9BBAAEC26D26}"/>
              </a:ext>
            </a:extLst>
          </p:cNvPr>
          <p:cNvSpPr/>
          <p:nvPr/>
        </p:nvSpPr>
        <p:spPr>
          <a:xfrm>
            <a:off x="5723274" y="1475520"/>
            <a:ext cx="6096000" cy="4199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Fig.5 </a:t>
            </a:r>
            <a:r>
              <a:rPr lang="zh-CN" alt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各响应变量排列重要性 </a:t>
            </a:r>
            <a:endParaRPr lang="zh-CN" altLang="zh-CN" sz="16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CDA7C2DC-19B6-407D-9A34-93ED5B659B5B}"/>
              </a:ext>
            </a:extLst>
          </p:cNvPr>
          <p:cNvSpPr/>
          <p:nvPr/>
        </p:nvSpPr>
        <p:spPr>
          <a:xfrm>
            <a:off x="2114924" y="5567508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321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262" y="53008"/>
            <a:ext cx="1749287" cy="6745357"/>
          </a:xfrm>
          <a:prstGeom prst="roundRect">
            <a:avLst/>
          </a:prstGeom>
          <a:blipFill dpi="0" rotWithShape="1">
            <a:blip r:embed="rId3">
              <a:biLevel thresh="25000"/>
            </a:blip>
            <a:srcRect/>
            <a:tile tx="0" ty="0" sx="10000" sy="1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38467" y="55659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7340" y="55659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58347" y="557254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493" y="622850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3954" y="39756"/>
            <a:ext cx="530086" cy="887895"/>
            <a:chOff x="443954" y="39756"/>
            <a:chExt cx="530086" cy="887895"/>
          </a:xfrm>
        </p:grpSpPr>
        <p:sp>
          <p:nvSpPr>
            <p:cNvPr id="16" name="矩形 15"/>
            <p:cNvSpPr/>
            <p:nvPr/>
          </p:nvSpPr>
          <p:spPr>
            <a:xfrm>
              <a:off x="470448" y="39756"/>
              <a:ext cx="503592" cy="8746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43954" y="556593"/>
              <a:ext cx="530085" cy="371058"/>
            </a:xfrm>
            <a:prstGeom prst="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2726" y="1272209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2726" y="1875472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726" y="247873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2726" y="3081998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72725" y="3685261"/>
            <a:ext cx="14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材料与方法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72726" y="4288524"/>
            <a:ext cx="14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结果与讨论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726" y="489178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研究总结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575040" y="1218287"/>
            <a:ext cx="8570575" cy="240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1">
            <a:extLst>
              <a:ext uri="{FF2B5EF4-FFF2-40B4-BE49-F238E27FC236}">
                <a16:creationId xmlns:a16="http://schemas.microsoft.com/office/drawing/2014/main" id="{85E1A93C-3977-4162-957B-01CC922CEBDD}"/>
              </a:ext>
            </a:extLst>
          </p:cNvPr>
          <p:cNvSpPr/>
          <p:nvPr/>
        </p:nvSpPr>
        <p:spPr>
          <a:xfrm>
            <a:off x="1872433" y="941615"/>
            <a:ext cx="1937567" cy="806718"/>
          </a:xfrm>
          <a:custGeom>
            <a:avLst/>
            <a:gdLst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106018 w 1444486"/>
              <a:gd name="connsiteY0" fmla="*/ 10049 h 779445"/>
              <a:gd name="connsiteX1" fmla="*/ 103524 w 1444486"/>
              <a:gd name="connsiteY1" fmla="*/ 158316 h 779445"/>
              <a:gd name="connsiteX2" fmla="*/ 1340962 w 1444486"/>
              <a:gd name="connsiteY2" fmla="*/ 158316 h 779445"/>
              <a:gd name="connsiteX3" fmla="*/ 1444486 w 1444486"/>
              <a:gd name="connsiteY3" fmla="*/ 261840 h 779445"/>
              <a:gd name="connsiteX4" fmla="*/ 1444486 w 1444486"/>
              <a:gd name="connsiteY4" fmla="*/ 675921 h 779445"/>
              <a:gd name="connsiteX5" fmla="*/ 1340962 w 1444486"/>
              <a:gd name="connsiteY5" fmla="*/ 779445 h 779445"/>
              <a:gd name="connsiteX6" fmla="*/ 103524 w 1444486"/>
              <a:gd name="connsiteY6" fmla="*/ 779445 h 779445"/>
              <a:gd name="connsiteX7" fmla="*/ 0 w 1444486"/>
              <a:gd name="connsiteY7" fmla="*/ 675921 h 779445"/>
              <a:gd name="connsiteX8" fmla="*/ 106018 w 1444486"/>
              <a:gd name="connsiteY8" fmla="*/ 10049 h 779445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539" h="806718">
                <a:moveTo>
                  <a:pt x="36071" y="10049"/>
                </a:moveTo>
                <a:cubicBezTo>
                  <a:pt x="36071" y="-47126"/>
                  <a:pt x="-23598" y="158316"/>
                  <a:pt x="33577" y="158316"/>
                </a:cubicBezTo>
                <a:lnTo>
                  <a:pt x="1271015" y="158316"/>
                </a:lnTo>
                <a:cubicBezTo>
                  <a:pt x="1328190" y="158316"/>
                  <a:pt x="1374539" y="204665"/>
                  <a:pt x="1374539" y="261840"/>
                </a:cubicBezTo>
                <a:lnTo>
                  <a:pt x="1374539" y="675921"/>
                </a:lnTo>
                <a:cubicBezTo>
                  <a:pt x="1374539" y="733096"/>
                  <a:pt x="1328190" y="779445"/>
                  <a:pt x="1271015" y="779445"/>
                </a:cubicBezTo>
                <a:lnTo>
                  <a:pt x="33577" y="779445"/>
                </a:lnTo>
                <a:cubicBezTo>
                  <a:pt x="-23598" y="779445"/>
                  <a:pt x="9566" y="839113"/>
                  <a:pt x="9566" y="781938"/>
                </a:cubicBezTo>
                <a:cubicBezTo>
                  <a:pt x="62574" y="789685"/>
                  <a:pt x="49323" y="187832"/>
                  <a:pt x="36071" y="1004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5CE63C6-1DD2-4BFC-B45B-C2ADDB970809}"/>
              </a:ext>
            </a:extLst>
          </p:cNvPr>
          <p:cNvSpPr txBox="1"/>
          <p:nvPr/>
        </p:nvSpPr>
        <p:spPr>
          <a:xfrm>
            <a:off x="2019936" y="1179876"/>
            <a:ext cx="179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情景模拟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6A9249-E266-4D6F-946D-A798F53D1A7F}"/>
              </a:ext>
            </a:extLst>
          </p:cNvPr>
          <p:cNvSpPr txBox="1"/>
          <p:nvPr/>
        </p:nvSpPr>
        <p:spPr>
          <a:xfrm>
            <a:off x="4184752" y="5890594"/>
            <a:ext cx="2265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Fig.7 </a:t>
            </a:r>
            <a:r>
              <a:rPr lang="zh-CN" alt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去趋势化情景模拟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05C297-C13B-413E-9FAA-A4C44A3AD1A5}"/>
              </a:ext>
            </a:extLst>
          </p:cNvPr>
          <p:cNvSpPr txBox="1"/>
          <p:nvPr/>
        </p:nvSpPr>
        <p:spPr>
          <a:xfrm>
            <a:off x="8425016" y="2297168"/>
            <a:ext cx="33064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方法：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设置情景案例消除某变量的长期趋势，观察模型输出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的长期趋势变化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4B6A04F-9C1C-45FE-BB73-634D3054CE17}"/>
              </a:ext>
            </a:extLst>
          </p:cNvPr>
          <p:cNvSpPr txBox="1"/>
          <p:nvPr/>
        </p:nvSpPr>
        <p:spPr>
          <a:xfrm>
            <a:off x="8425016" y="4439384"/>
            <a:ext cx="33064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结果：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消除风速长期趋势后能有效缓和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长期增长的趋势。而其余变量的影响不大。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 descr="C:\Users\杨涵\AppData\Local\Temp\WeChat Files\320391511781825045.jpg">
            <a:extLst>
              <a:ext uri="{FF2B5EF4-FFF2-40B4-BE49-F238E27FC236}">
                <a16:creationId xmlns:a16="http://schemas.microsoft.com/office/drawing/2014/main" id="{8DD22483-2021-4385-BC3B-4CD4E213C7E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250" y="2262331"/>
            <a:ext cx="5274310" cy="351599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AB52946E-9669-40C4-9390-9AFE5F3FF460}"/>
              </a:ext>
            </a:extLst>
          </p:cNvPr>
          <p:cNvSpPr txBox="1"/>
          <p:nvPr/>
        </p:nvSpPr>
        <p:spPr>
          <a:xfrm>
            <a:off x="7104796" y="168079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原始趋势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B08FF1E-3D62-4A8B-B58D-FFB892BC5BBF}"/>
              </a:ext>
            </a:extLst>
          </p:cNvPr>
          <p:cNvCxnSpPr>
            <a:endCxn id="40" idx="1"/>
          </p:cNvCxnSpPr>
          <p:nvPr/>
        </p:nvCxnSpPr>
        <p:spPr>
          <a:xfrm>
            <a:off x="6450116" y="1875472"/>
            <a:ext cx="654680" cy="53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882BE5B-E33F-404C-BC83-F1CE7ED57B10}"/>
              </a:ext>
            </a:extLst>
          </p:cNvPr>
          <p:cNvCxnSpPr/>
          <p:nvPr/>
        </p:nvCxnSpPr>
        <p:spPr>
          <a:xfrm flipV="1">
            <a:off x="3263584" y="2708311"/>
            <a:ext cx="3841212" cy="820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035AE87-2190-4295-9ADA-F26F70C4E823}"/>
              </a:ext>
            </a:extLst>
          </p:cNvPr>
          <p:cNvCxnSpPr>
            <a:cxnSpLocks/>
          </p:cNvCxnSpPr>
          <p:nvPr/>
        </p:nvCxnSpPr>
        <p:spPr>
          <a:xfrm flipV="1">
            <a:off x="3277834" y="4763069"/>
            <a:ext cx="3826962" cy="6810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3193811-FDC2-4566-A75E-EB77D541D08E}"/>
              </a:ext>
            </a:extLst>
          </p:cNvPr>
          <p:cNvCxnSpPr>
            <a:cxnSpLocks/>
          </p:cNvCxnSpPr>
          <p:nvPr/>
        </p:nvCxnSpPr>
        <p:spPr>
          <a:xfrm flipV="1">
            <a:off x="3247700" y="3115205"/>
            <a:ext cx="3971966" cy="146084"/>
          </a:xfrm>
          <a:prstGeom prst="line">
            <a:avLst/>
          </a:prstGeom>
          <a:ln w="57150">
            <a:solidFill>
              <a:srgbClr val="184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77B5C9D-0666-4BE9-B9D1-A06F3FBD601B}"/>
              </a:ext>
            </a:extLst>
          </p:cNvPr>
          <p:cNvCxnSpPr>
            <a:cxnSpLocks/>
          </p:cNvCxnSpPr>
          <p:nvPr/>
        </p:nvCxnSpPr>
        <p:spPr>
          <a:xfrm flipV="1">
            <a:off x="3244071" y="5224214"/>
            <a:ext cx="3860725" cy="179683"/>
          </a:xfrm>
          <a:prstGeom prst="line">
            <a:avLst/>
          </a:prstGeom>
          <a:ln w="57150">
            <a:solidFill>
              <a:srgbClr val="184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74561F32-5840-447E-9B4E-0C018D9E2944}"/>
              </a:ext>
            </a:extLst>
          </p:cNvPr>
          <p:cNvSpPr txBox="1"/>
          <p:nvPr/>
        </p:nvSpPr>
        <p:spPr>
          <a:xfrm>
            <a:off x="7059892" y="1670715"/>
            <a:ext cx="2345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845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去风速影响趋势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E23818F-0AAD-4852-81E4-BF9DCB75A3F1}"/>
              </a:ext>
            </a:extLst>
          </p:cNvPr>
          <p:cNvCxnSpPr>
            <a:cxnSpLocks/>
          </p:cNvCxnSpPr>
          <p:nvPr/>
        </p:nvCxnSpPr>
        <p:spPr>
          <a:xfrm>
            <a:off x="6425093" y="1864097"/>
            <a:ext cx="654680" cy="5375"/>
          </a:xfrm>
          <a:prstGeom prst="line">
            <a:avLst/>
          </a:prstGeom>
          <a:ln w="38100">
            <a:solidFill>
              <a:srgbClr val="184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形 42" descr="箭头右旋">
            <a:extLst>
              <a:ext uri="{FF2B5EF4-FFF2-40B4-BE49-F238E27FC236}">
                <a16:creationId xmlns:a16="http://schemas.microsoft.com/office/drawing/2014/main" id="{F8E5D367-47A4-44D4-A435-02110CCF8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19665">
            <a:off x="7000775" y="2619497"/>
            <a:ext cx="493660" cy="493660"/>
          </a:xfrm>
          <a:prstGeom prst="rect">
            <a:avLst/>
          </a:prstGeom>
        </p:spPr>
      </p:pic>
      <p:pic>
        <p:nvPicPr>
          <p:cNvPr id="45" name="图形 44" descr="箭头右旋">
            <a:extLst>
              <a:ext uri="{FF2B5EF4-FFF2-40B4-BE49-F238E27FC236}">
                <a16:creationId xmlns:a16="http://schemas.microsoft.com/office/drawing/2014/main" id="{35D473A8-79DC-4B50-ABF2-598C8BE9C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19665">
            <a:off x="6933515" y="4689557"/>
            <a:ext cx="563441" cy="5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02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262" y="53008"/>
            <a:ext cx="1749287" cy="6745357"/>
          </a:xfrm>
          <a:prstGeom prst="roundRect">
            <a:avLst/>
          </a:prstGeom>
          <a:blipFill dpi="0" rotWithShape="1">
            <a:blip r:embed="rId3">
              <a:biLevel thresh="25000"/>
            </a:blip>
            <a:srcRect/>
            <a:tile tx="0" ty="0" sx="10000" sy="1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34819" y="53008"/>
            <a:ext cx="10210796" cy="6745357"/>
            <a:chOff x="1934819" y="53008"/>
            <a:chExt cx="10210796" cy="6745357"/>
          </a:xfrm>
        </p:grpSpPr>
        <p:sp>
          <p:nvSpPr>
            <p:cNvPr id="8" name="矩形 7"/>
            <p:cNvSpPr/>
            <p:nvPr/>
          </p:nvSpPr>
          <p:spPr>
            <a:xfrm>
              <a:off x="2517913" y="53340"/>
              <a:ext cx="8666922" cy="6745025"/>
            </a:xfrm>
            <a:prstGeom prst="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934819" y="53008"/>
              <a:ext cx="1603513" cy="6745357"/>
            </a:xfrm>
            <a:prstGeom prst="round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0542102" y="53008"/>
              <a:ext cx="1603513" cy="6745357"/>
            </a:xfrm>
            <a:prstGeom prst="round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1338467" y="55659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7340" y="55659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58347" y="557254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87220" y="557254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493" y="622850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3954" y="39756"/>
            <a:ext cx="530086" cy="887895"/>
            <a:chOff x="443954" y="39756"/>
            <a:chExt cx="530086" cy="887895"/>
          </a:xfrm>
        </p:grpSpPr>
        <p:sp>
          <p:nvSpPr>
            <p:cNvPr id="16" name="矩形 15"/>
            <p:cNvSpPr/>
            <p:nvPr/>
          </p:nvSpPr>
          <p:spPr>
            <a:xfrm>
              <a:off x="470448" y="39756"/>
              <a:ext cx="503592" cy="8746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43954" y="556593"/>
              <a:ext cx="530085" cy="371058"/>
            </a:xfrm>
            <a:prstGeom prst="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2726" y="1272209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2726" y="1875472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726" y="247873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2726" y="3081998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726" y="489178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研究总结</a:t>
            </a:r>
          </a:p>
        </p:txBody>
      </p:sp>
      <p:sp>
        <p:nvSpPr>
          <p:cNvPr id="27" name="圆角矩形 1"/>
          <p:cNvSpPr/>
          <p:nvPr/>
        </p:nvSpPr>
        <p:spPr>
          <a:xfrm>
            <a:off x="1872433" y="941615"/>
            <a:ext cx="1702607" cy="806718"/>
          </a:xfrm>
          <a:custGeom>
            <a:avLst/>
            <a:gdLst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106018 w 1444486"/>
              <a:gd name="connsiteY0" fmla="*/ 10049 h 779445"/>
              <a:gd name="connsiteX1" fmla="*/ 103524 w 1444486"/>
              <a:gd name="connsiteY1" fmla="*/ 158316 h 779445"/>
              <a:gd name="connsiteX2" fmla="*/ 1340962 w 1444486"/>
              <a:gd name="connsiteY2" fmla="*/ 158316 h 779445"/>
              <a:gd name="connsiteX3" fmla="*/ 1444486 w 1444486"/>
              <a:gd name="connsiteY3" fmla="*/ 261840 h 779445"/>
              <a:gd name="connsiteX4" fmla="*/ 1444486 w 1444486"/>
              <a:gd name="connsiteY4" fmla="*/ 675921 h 779445"/>
              <a:gd name="connsiteX5" fmla="*/ 1340962 w 1444486"/>
              <a:gd name="connsiteY5" fmla="*/ 779445 h 779445"/>
              <a:gd name="connsiteX6" fmla="*/ 103524 w 1444486"/>
              <a:gd name="connsiteY6" fmla="*/ 779445 h 779445"/>
              <a:gd name="connsiteX7" fmla="*/ 0 w 1444486"/>
              <a:gd name="connsiteY7" fmla="*/ 675921 h 779445"/>
              <a:gd name="connsiteX8" fmla="*/ 106018 w 1444486"/>
              <a:gd name="connsiteY8" fmla="*/ 10049 h 779445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539" h="806718">
                <a:moveTo>
                  <a:pt x="36071" y="10049"/>
                </a:moveTo>
                <a:cubicBezTo>
                  <a:pt x="36071" y="-47126"/>
                  <a:pt x="-23598" y="158316"/>
                  <a:pt x="33577" y="158316"/>
                </a:cubicBezTo>
                <a:lnTo>
                  <a:pt x="1271015" y="158316"/>
                </a:lnTo>
                <a:cubicBezTo>
                  <a:pt x="1328190" y="158316"/>
                  <a:pt x="1374539" y="204665"/>
                  <a:pt x="1374539" y="261840"/>
                </a:cubicBezTo>
                <a:lnTo>
                  <a:pt x="1374539" y="675921"/>
                </a:lnTo>
                <a:cubicBezTo>
                  <a:pt x="1374539" y="733096"/>
                  <a:pt x="1328190" y="779445"/>
                  <a:pt x="1271015" y="779445"/>
                </a:cubicBezTo>
                <a:lnTo>
                  <a:pt x="33577" y="779445"/>
                </a:lnTo>
                <a:cubicBezTo>
                  <a:pt x="-23598" y="779445"/>
                  <a:pt x="9566" y="839113"/>
                  <a:pt x="9566" y="781938"/>
                </a:cubicBezTo>
                <a:cubicBezTo>
                  <a:pt x="62574" y="789685"/>
                  <a:pt x="49323" y="187832"/>
                  <a:pt x="36071" y="1004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26366" y="1166663"/>
            <a:ext cx="121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  录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895070" y="1748333"/>
            <a:ext cx="2319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7406D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215369" y="2461141"/>
            <a:ext cx="3696881" cy="787035"/>
            <a:chOff x="3215369" y="2461141"/>
            <a:chExt cx="3696881" cy="787035"/>
          </a:xfrm>
        </p:grpSpPr>
        <p:sp>
          <p:nvSpPr>
            <p:cNvPr id="26" name="文本框 25"/>
            <p:cNvSpPr txBox="1"/>
            <p:nvPr/>
          </p:nvSpPr>
          <p:spPr>
            <a:xfrm>
              <a:off x="4214291" y="2663401"/>
              <a:ext cx="26979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 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研究背景</a:t>
              </a: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369" y="2461141"/>
              <a:ext cx="719341" cy="720000"/>
            </a:xfrm>
            <a:prstGeom prst="rect">
              <a:avLst/>
            </a:prstGeom>
          </p:spPr>
        </p:pic>
        <p:cxnSp>
          <p:nvCxnSpPr>
            <p:cNvPr id="5" name="直接连接符 4"/>
            <p:cNvCxnSpPr/>
            <p:nvPr/>
          </p:nvCxnSpPr>
          <p:spPr>
            <a:xfrm flipV="1">
              <a:off x="4121426" y="2461141"/>
              <a:ext cx="0" cy="72000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8405387" y="2461141"/>
            <a:ext cx="3070988" cy="787035"/>
            <a:chOff x="4121426" y="2461141"/>
            <a:chExt cx="3070988" cy="787035"/>
          </a:xfrm>
        </p:grpSpPr>
        <p:sp>
          <p:nvSpPr>
            <p:cNvPr id="32" name="文本框 31"/>
            <p:cNvSpPr txBox="1"/>
            <p:nvPr/>
          </p:nvSpPr>
          <p:spPr>
            <a:xfrm>
              <a:off x="4214291" y="2663401"/>
              <a:ext cx="29781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 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材料与方法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 flipV="1">
              <a:off x="4121426" y="2461141"/>
              <a:ext cx="0" cy="72000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4125411" y="4169200"/>
            <a:ext cx="3042765" cy="787035"/>
            <a:chOff x="4121426" y="2461141"/>
            <a:chExt cx="3042765" cy="787035"/>
          </a:xfrm>
        </p:grpSpPr>
        <p:sp>
          <p:nvSpPr>
            <p:cNvPr id="36" name="文本框 35"/>
            <p:cNvSpPr txBox="1"/>
            <p:nvPr/>
          </p:nvSpPr>
          <p:spPr>
            <a:xfrm>
              <a:off x="4214290" y="2663401"/>
              <a:ext cx="29499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 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结果与讨论</a:t>
              </a:r>
            </a:p>
          </p:txBody>
        </p:sp>
        <p:cxnSp>
          <p:nvCxnSpPr>
            <p:cNvPr id="38" name="直接连接符 37"/>
            <p:cNvCxnSpPr/>
            <p:nvPr/>
          </p:nvCxnSpPr>
          <p:spPr>
            <a:xfrm flipV="1">
              <a:off x="4121426" y="2461141"/>
              <a:ext cx="0" cy="72000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8401403" y="4169200"/>
            <a:ext cx="2532260" cy="787035"/>
            <a:chOff x="4121426" y="2461141"/>
            <a:chExt cx="2978947" cy="787035"/>
          </a:xfrm>
        </p:grpSpPr>
        <p:sp>
          <p:nvSpPr>
            <p:cNvPr id="40" name="文本框 39"/>
            <p:cNvSpPr txBox="1"/>
            <p:nvPr/>
          </p:nvSpPr>
          <p:spPr>
            <a:xfrm>
              <a:off x="4214291" y="2663401"/>
              <a:ext cx="2886082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 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研究总结</a:t>
              </a:r>
            </a:p>
          </p:txBody>
        </p:sp>
        <p:cxnSp>
          <p:nvCxnSpPr>
            <p:cNvPr id="42" name="直接连接符 41"/>
            <p:cNvCxnSpPr/>
            <p:nvPr/>
          </p:nvCxnSpPr>
          <p:spPr>
            <a:xfrm flipV="1">
              <a:off x="4121426" y="2461141"/>
              <a:ext cx="0" cy="72000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45" y="2456925"/>
            <a:ext cx="768240" cy="72000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11" y="4169200"/>
            <a:ext cx="634382" cy="7200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81" y="4169200"/>
            <a:ext cx="719248" cy="7200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3D5E366B-5A41-428B-B038-4D9E47483456}"/>
              </a:ext>
            </a:extLst>
          </p:cNvPr>
          <p:cNvSpPr txBox="1"/>
          <p:nvPr/>
        </p:nvSpPr>
        <p:spPr>
          <a:xfrm>
            <a:off x="372725" y="3685261"/>
            <a:ext cx="14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材料与方法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ED9BE23-3D9C-4E54-8D43-9EF1FD0AAFC8}"/>
              </a:ext>
            </a:extLst>
          </p:cNvPr>
          <p:cNvSpPr txBox="1"/>
          <p:nvPr/>
        </p:nvSpPr>
        <p:spPr>
          <a:xfrm>
            <a:off x="372726" y="4288524"/>
            <a:ext cx="14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结果与讨论</a:t>
            </a:r>
          </a:p>
        </p:txBody>
      </p:sp>
    </p:spTree>
    <p:extLst>
      <p:ext uri="{BB962C8B-B14F-4D97-AF65-F5344CB8AC3E}">
        <p14:creationId xmlns:p14="http://schemas.microsoft.com/office/powerpoint/2010/main" val="4244012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262" y="53008"/>
            <a:ext cx="1749287" cy="6745357"/>
          </a:xfrm>
          <a:prstGeom prst="roundRect">
            <a:avLst/>
          </a:prstGeom>
          <a:blipFill dpi="0" rotWithShape="1">
            <a:blip r:embed="rId3">
              <a:biLevel thresh="25000"/>
            </a:blip>
            <a:srcRect/>
            <a:tile tx="0" ty="0" sx="10000" sy="1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34819" y="53008"/>
            <a:ext cx="10210796" cy="6745357"/>
            <a:chOff x="1934819" y="53008"/>
            <a:chExt cx="10210796" cy="6745357"/>
          </a:xfrm>
        </p:grpSpPr>
        <p:sp>
          <p:nvSpPr>
            <p:cNvPr id="8" name="矩形 7"/>
            <p:cNvSpPr/>
            <p:nvPr/>
          </p:nvSpPr>
          <p:spPr>
            <a:xfrm>
              <a:off x="2517913" y="53340"/>
              <a:ext cx="8666922" cy="6745025"/>
            </a:xfrm>
            <a:prstGeom prst="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934819" y="53008"/>
              <a:ext cx="1603513" cy="6745357"/>
            </a:xfrm>
            <a:prstGeom prst="round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0542102" y="53008"/>
              <a:ext cx="1603513" cy="6745357"/>
            </a:xfrm>
            <a:prstGeom prst="round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1338467" y="55659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7340" y="55659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58347" y="557254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87220" y="557254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493" y="622850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3954" y="39756"/>
            <a:ext cx="530086" cy="887895"/>
            <a:chOff x="443954" y="39756"/>
            <a:chExt cx="530086" cy="887895"/>
          </a:xfrm>
        </p:grpSpPr>
        <p:sp>
          <p:nvSpPr>
            <p:cNvPr id="16" name="矩形 15"/>
            <p:cNvSpPr/>
            <p:nvPr/>
          </p:nvSpPr>
          <p:spPr>
            <a:xfrm>
              <a:off x="470448" y="39756"/>
              <a:ext cx="503592" cy="8746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43954" y="556593"/>
              <a:ext cx="530085" cy="371058"/>
            </a:xfrm>
            <a:prstGeom prst="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2726" y="1272209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2726" y="1875472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726" y="247873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2726" y="3081998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726" y="489178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圆角矩形 1"/>
          <p:cNvSpPr/>
          <p:nvPr/>
        </p:nvSpPr>
        <p:spPr>
          <a:xfrm>
            <a:off x="1872433" y="941615"/>
            <a:ext cx="1702607" cy="806718"/>
          </a:xfrm>
          <a:custGeom>
            <a:avLst/>
            <a:gdLst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106018 w 1444486"/>
              <a:gd name="connsiteY0" fmla="*/ 10049 h 779445"/>
              <a:gd name="connsiteX1" fmla="*/ 103524 w 1444486"/>
              <a:gd name="connsiteY1" fmla="*/ 158316 h 779445"/>
              <a:gd name="connsiteX2" fmla="*/ 1340962 w 1444486"/>
              <a:gd name="connsiteY2" fmla="*/ 158316 h 779445"/>
              <a:gd name="connsiteX3" fmla="*/ 1444486 w 1444486"/>
              <a:gd name="connsiteY3" fmla="*/ 261840 h 779445"/>
              <a:gd name="connsiteX4" fmla="*/ 1444486 w 1444486"/>
              <a:gd name="connsiteY4" fmla="*/ 675921 h 779445"/>
              <a:gd name="connsiteX5" fmla="*/ 1340962 w 1444486"/>
              <a:gd name="connsiteY5" fmla="*/ 779445 h 779445"/>
              <a:gd name="connsiteX6" fmla="*/ 103524 w 1444486"/>
              <a:gd name="connsiteY6" fmla="*/ 779445 h 779445"/>
              <a:gd name="connsiteX7" fmla="*/ 0 w 1444486"/>
              <a:gd name="connsiteY7" fmla="*/ 675921 h 779445"/>
              <a:gd name="connsiteX8" fmla="*/ 106018 w 1444486"/>
              <a:gd name="connsiteY8" fmla="*/ 10049 h 779445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539" h="806718">
                <a:moveTo>
                  <a:pt x="36071" y="10049"/>
                </a:moveTo>
                <a:cubicBezTo>
                  <a:pt x="36071" y="-47126"/>
                  <a:pt x="-23598" y="158316"/>
                  <a:pt x="33577" y="158316"/>
                </a:cubicBezTo>
                <a:lnTo>
                  <a:pt x="1271015" y="158316"/>
                </a:lnTo>
                <a:cubicBezTo>
                  <a:pt x="1328190" y="158316"/>
                  <a:pt x="1374539" y="204665"/>
                  <a:pt x="1374539" y="261840"/>
                </a:cubicBezTo>
                <a:lnTo>
                  <a:pt x="1374539" y="675921"/>
                </a:lnTo>
                <a:cubicBezTo>
                  <a:pt x="1374539" y="733096"/>
                  <a:pt x="1328190" y="779445"/>
                  <a:pt x="1271015" y="779445"/>
                </a:cubicBezTo>
                <a:lnTo>
                  <a:pt x="33577" y="779445"/>
                </a:lnTo>
                <a:cubicBezTo>
                  <a:pt x="-23598" y="779445"/>
                  <a:pt x="9566" y="839113"/>
                  <a:pt x="9566" y="781938"/>
                </a:cubicBezTo>
                <a:cubicBezTo>
                  <a:pt x="62574" y="789685"/>
                  <a:pt x="49323" y="187832"/>
                  <a:pt x="36071" y="1004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26366" y="1166663"/>
            <a:ext cx="121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  录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895070" y="1748333"/>
            <a:ext cx="2319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7406D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215369" y="2461141"/>
            <a:ext cx="3696881" cy="787035"/>
            <a:chOff x="3215369" y="2461141"/>
            <a:chExt cx="3696881" cy="787035"/>
          </a:xfrm>
        </p:grpSpPr>
        <p:sp>
          <p:nvSpPr>
            <p:cNvPr id="26" name="文本框 25"/>
            <p:cNvSpPr txBox="1"/>
            <p:nvPr/>
          </p:nvSpPr>
          <p:spPr>
            <a:xfrm>
              <a:off x="4214291" y="2663401"/>
              <a:ext cx="2697959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 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研究背景</a:t>
              </a: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369" y="2461141"/>
              <a:ext cx="719341" cy="720000"/>
            </a:xfrm>
            <a:prstGeom prst="rect">
              <a:avLst/>
            </a:prstGeom>
          </p:spPr>
        </p:pic>
        <p:cxnSp>
          <p:nvCxnSpPr>
            <p:cNvPr id="5" name="直接连接符 4"/>
            <p:cNvCxnSpPr/>
            <p:nvPr/>
          </p:nvCxnSpPr>
          <p:spPr>
            <a:xfrm flipV="1">
              <a:off x="4121426" y="2461141"/>
              <a:ext cx="0" cy="72000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8405387" y="2461141"/>
            <a:ext cx="3059026" cy="787035"/>
            <a:chOff x="4121426" y="2461141"/>
            <a:chExt cx="3059026" cy="787035"/>
          </a:xfrm>
        </p:grpSpPr>
        <p:sp>
          <p:nvSpPr>
            <p:cNvPr id="32" name="文本框 31"/>
            <p:cNvSpPr txBox="1"/>
            <p:nvPr/>
          </p:nvSpPr>
          <p:spPr>
            <a:xfrm>
              <a:off x="4214291" y="2663401"/>
              <a:ext cx="29661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 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材料与方法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 flipV="1">
              <a:off x="4121426" y="2461141"/>
              <a:ext cx="0" cy="72000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4125411" y="4169200"/>
            <a:ext cx="3042761" cy="787035"/>
            <a:chOff x="4121426" y="2461141"/>
            <a:chExt cx="3042761" cy="787035"/>
          </a:xfrm>
        </p:grpSpPr>
        <p:sp>
          <p:nvSpPr>
            <p:cNvPr id="36" name="文本框 35"/>
            <p:cNvSpPr txBox="1"/>
            <p:nvPr/>
          </p:nvSpPr>
          <p:spPr>
            <a:xfrm>
              <a:off x="4214290" y="2663401"/>
              <a:ext cx="29498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 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结果与讨论</a:t>
              </a:r>
            </a:p>
          </p:txBody>
        </p:sp>
        <p:cxnSp>
          <p:nvCxnSpPr>
            <p:cNvPr id="38" name="直接连接符 37"/>
            <p:cNvCxnSpPr/>
            <p:nvPr/>
          </p:nvCxnSpPr>
          <p:spPr>
            <a:xfrm flipV="1">
              <a:off x="4121426" y="2461141"/>
              <a:ext cx="0" cy="72000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8401402" y="4169200"/>
            <a:ext cx="2691072" cy="787035"/>
            <a:chOff x="4121426" y="2461141"/>
            <a:chExt cx="2691072" cy="787035"/>
          </a:xfrm>
        </p:grpSpPr>
        <p:sp>
          <p:nvSpPr>
            <p:cNvPr id="40" name="文本框 39"/>
            <p:cNvSpPr txBox="1"/>
            <p:nvPr/>
          </p:nvSpPr>
          <p:spPr>
            <a:xfrm>
              <a:off x="4214291" y="2663401"/>
              <a:ext cx="25982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 </a:t>
              </a:r>
              <a:r>
                <a:rPr lang="zh-CN" altLang="en-US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研究总结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 flipV="1">
              <a:off x="4121426" y="2461141"/>
              <a:ext cx="0" cy="72000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45" y="2456925"/>
            <a:ext cx="768240" cy="72000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11" y="4169200"/>
            <a:ext cx="634382" cy="7200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81" y="4169200"/>
            <a:ext cx="719248" cy="7200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66CDB5F1-9771-492E-92AF-AB11CB883CA6}"/>
              </a:ext>
            </a:extLst>
          </p:cNvPr>
          <p:cNvSpPr txBox="1"/>
          <p:nvPr/>
        </p:nvSpPr>
        <p:spPr>
          <a:xfrm>
            <a:off x="372725" y="3685261"/>
            <a:ext cx="14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材料与方法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B311E51-4B22-4078-9157-44FE15FCC7E8}"/>
              </a:ext>
            </a:extLst>
          </p:cNvPr>
          <p:cNvSpPr txBox="1"/>
          <p:nvPr/>
        </p:nvSpPr>
        <p:spPr>
          <a:xfrm>
            <a:off x="372726" y="4288524"/>
            <a:ext cx="14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结果与讨论</a:t>
            </a:r>
          </a:p>
        </p:txBody>
      </p:sp>
    </p:spTree>
    <p:extLst>
      <p:ext uri="{BB962C8B-B14F-4D97-AF65-F5344CB8AC3E}">
        <p14:creationId xmlns:p14="http://schemas.microsoft.com/office/powerpoint/2010/main" val="26642522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262" y="53008"/>
            <a:ext cx="1749287" cy="6745357"/>
          </a:xfrm>
          <a:prstGeom prst="roundRect">
            <a:avLst/>
          </a:prstGeom>
          <a:blipFill dpi="0" rotWithShape="1">
            <a:blip r:embed="rId3">
              <a:biLevel thresh="25000"/>
            </a:blip>
            <a:srcRect/>
            <a:tile tx="0" ty="0" sx="10000" sy="1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38467" y="55659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7340" y="55659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58347" y="557254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493" y="622850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3954" y="39756"/>
            <a:ext cx="530086" cy="887895"/>
            <a:chOff x="443954" y="39756"/>
            <a:chExt cx="530086" cy="887895"/>
          </a:xfrm>
        </p:grpSpPr>
        <p:sp>
          <p:nvSpPr>
            <p:cNvPr id="16" name="矩形 15"/>
            <p:cNvSpPr/>
            <p:nvPr/>
          </p:nvSpPr>
          <p:spPr>
            <a:xfrm>
              <a:off x="470448" y="39756"/>
              <a:ext cx="503592" cy="8746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43954" y="556593"/>
              <a:ext cx="530085" cy="371058"/>
            </a:xfrm>
            <a:prstGeom prst="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2726" y="1272209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2726" y="1875472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726" y="247873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2726" y="3081998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725" y="4891785"/>
            <a:ext cx="1442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圆角矩形 1"/>
          <p:cNvSpPr/>
          <p:nvPr/>
        </p:nvSpPr>
        <p:spPr>
          <a:xfrm>
            <a:off x="1872433" y="941615"/>
            <a:ext cx="2026939" cy="806718"/>
          </a:xfrm>
          <a:custGeom>
            <a:avLst/>
            <a:gdLst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106018 w 1444486"/>
              <a:gd name="connsiteY0" fmla="*/ 10049 h 779445"/>
              <a:gd name="connsiteX1" fmla="*/ 103524 w 1444486"/>
              <a:gd name="connsiteY1" fmla="*/ 158316 h 779445"/>
              <a:gd name="connsiteX2" fmla="*/ 1340962 w 1444486"/>
              <a:gd name="connsiteY2" fmla="*/ 158316 h 779445"/>
              <a:gd name="connsiteX3" fmla="*/ 1444486 w 1444486"/>
              <a:gd name="connsiteY3" fmla="*/ 261840 h 779445"/>
              <a:gd name="connsiteX4" fmla="*/ 1444486 w 1444486"/>
              <a:gd name="connsiteY4" fmla="*/ 675921 h 779445"/>
              <a:gd name="connsiteX5" fmla="*/ 1340962 w 1444486"/>
              <a:gd name="connsiteY5" fmla="*/ 779445 h 779445"/>
              <a:gd name="connsiteX6" fmla="*/ 103524 w 1444486"/>
              <a:gd name="connsiteY6" fmla="*/ 779445 h 779445"/>
              <a:gd name="connsiteX7" fmla="*/ 0 w 1444486"/>
              <a:gd name="connsiteY7" fmla="*/ 675921 h 779445"/>
              <a:gd name="connsiteX8" fmla="*/ 106018 w 1444486"/>
              <a:gd name="connsiteY8" fmla="*/ 10049 h 779445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539" h="806718">
                <a:moveTo>
                  <a:pt x="36071" y="10049"/>
                </a:moveTo>
                <a:cubicBezTo>
                  <a:pt x="36071" y="-47126"/>
                  <a:pt x="-23598" y="158316"/>
                  <a:pt x="33577" y="158316"/>
                </a:cubicBezTo>
                <a:lnTo>
                  <a:pt x="1271015" y="158316"/>
                </a:lnTo>
                <a:cubicBezTo>
                  <a:pt x="1328190" y="158316"/>
                  <a:pt x="1374539" y="204665"/>
                  <a:pt x="1374539" y="261840"/>
                </a:cubicBezTo>
                <a:lnTo>
                  <a:pt x="1374539" y="675921"/>
                </a:lnTo>
                <a:cubicBezTo>
                  <a:pt x="1374539" y="733096"/>
                  <a:pt x="1328190" y="779445"/>
                  <a:pt x="1271015" y="779445"/>
                </a:cubicBezTo>
                <a:lnTo>
                  <a:pt x="33577" y="779445"/>
                </a:lnTo>
                <a:cubicBezTo>
                  <a:pt x="-23598" y="779445"/>
                  <a:pt x="9566" y="839113"/>
                  <a:pt x="9566" y="781938"/>
                </a:cubicBezTo>
                <a:cubicBezTo>
                  <a:pt x="62574" y="789685"/>
                  <a:pt x="49323" y="187832"/>
                  <a:pt x="36071" y="1004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019935" y="1179876"/>
            <a:ext cx="1996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总结与展望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274096" y="1334035"/>
            <a:ext cx="8570575" cy="240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9765636" y="742122"/>
            <a:ext cx="2379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总结与展望</a:t>
            </a:r>
          </a:p>
        </p:txBody>
      </p:sp>
      <p:sp>
        <p:nvSpPr>
          <p:cNvPr id="78" name="矩形 77"/>
          <p:cNvSpPr/>
          <p:nvPr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933CD38-A011-4726-8862-72E11CA13D56}"/>
              </a:ext>
            </a:extLst>
          </p:cNvPr>
          <p:cNvSpPr txBox="1"/>
          <p:nvPr/>
        </p:nvSpPr>
        <p:spPr>
          <a:xfrm>
            <a:off x="372725" y="3685261"/>
            <a:ext cx="14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材料与方法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DD5B996-0964-4912-A132-CC716D147725}"/>
              </a:ext>
            </a:extLst>
          </p:cNvPr>
          <p:cNvSpPr txBox="1"/>
          <p:nvPr/>
        </p:nvSpPr>
        <p:spPr>
          <a:xfrm>
            <a:off x="372726" y="4288524"/>
            <a:ext cx="14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结果与讨论</a:t>
            </a:r>
          </a:p>
        </p:txBody>
      </p:sp>
      <p:sp>
        <p:nvSpPr>
          <p:cNvPr id="47" name="Freeform 13">
            <a:extLst>
              <a:ext uri="{FF2B5EF4-FFF2-40B4-BE49-F238E27FC236}">
                <a16:creationId xmlns:a16="http://schemas.microsoft.com/office/drawing/2014/main" id="{EA62D5EC-25A1-4958-8D98-C638D55722DE}"/>
              </a:ext>
            </a:extLst>
          </p:cNvPr>
          <p:cNvSpPr>
            <a:spLocks/>
          </p:cNvSpPr>
          <p:nvPr/>
        </p:nvSpPr>
        <p:spPr bwMode="auto">
          <a:xfrm>
            <a:off x="10483238" y="2508158"/>
            <a:ext cx="760412" cy="2184400"/>
          </a:xfrm>
          <a:custGeom>
            <a:avLst/>
            <a:gdLst>
              <a:gd name="T0" fmla="*/ 2147483647 w 1141"/>
              <a:gd name="T1" fmla="*/ 2147483647 h 3278"/>
              <a:gd name="T2" fmla="*/ 2147483647 w 1141"/>
              <a:gd name="T3" fmla="*/ 2147483647 h 3278"/>
              <a:gd name="T4" fmla="*/ 0 w 1141"/>
              <a:gd name="T5" fmla="*/ 2147483647 h 3278"/>
              <a:gd name="T6" fmla="*/ 0 w 1141"/>
              <a:gd name="T7" fmla="*/ 0 h 3278"/>
              <a:gd name="T8" fmla="*/ 2147483647 w 1141"/>
              <a:gd name="T9" fmla="*/ 2147483647 h 327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41" h="3278">
                <a:moveTo>
                  <a:pt x="1141" y="1140"/>
                </a:moveTo>
                <a:lnTo>
                  <a:pt x="1141" y="2138"/>
                </a:lnTo>
                <a:lnTo>
                  <a:pt x="0" y="3278"/>
                </a:lnTo>
                <a:lnTo>
                  <a:pt x="0" y="0"/>
                </a:lnTo>
                <a:lnTo>
                  <a:pt x="1141" y="114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Freeform 14">
            <a:extLst>
              <a:ext uri="{FF2B5EF4-FFF2-40B4-BE49-F238E27FC236}">
                <a16:creationId xmlns:a16="http://schemas.microsoft.com/office/drawing/2014/main" id="{618C9233-E794-4134-A93B-8AFDC9BA2194}"/>
              </a:ext>
            </a:extLst>
          </p:cNvPr>
          <p:cNvSpPr>
            <a:spLocks/>
          </p:cNvSpPr>
          <p:nvPr/>
        </p:nvSpPr>
        <p:spPr bwMode="auto">
          <a:xfrm>
            <a:off x="3055326" y="3797208"/>
            <a:ext cx="8188325" cy="1030288"/>
          </a:xfrm>
          <a:custGeom>
            <a:avLst/>
            <a:gdLst>
              <a:gd name="T0" fmla="*/ 2147483647 w 12294"/>
              <a:gd name="T1" fmla="*/ 2147483647 h 1546"/>
              <a:gd name="T2" fmla="*/ 2147483647 w 12294"/>
              <a:gd name="T3" fmla="*/ 2147483647 h 1546"/>
              <a:gd name="T4" fmla="*/ 2147483647 w 12294"/>
              <a:gd name="T5" fmla="*/ 2147483647 h 1546"/>
              <a:gd name="T6" fmla="*/ 2147483647 w 12294"/>
              <a:gd name="T7" fmla="*/ 2147483647 h 1546"/>
              <a:gd name="T8" fmla="*/ 2147483647 w 12294"/>
              <a:gd name="T9" fmla="*/ 2147483647 h 1546"/>
              <a:gd name="T10" fmla="*/ 2147483647 w 12294"/>
              <a:gd name="T11" fmla="*/ 2147483647 h 1546"/>
              <a:gd name="T12" fmla="*/ 0 w 12294"/>
              <a:gd name="T13" fmla="*/ 2147483647 h 1546"/>
              <a:gd name="T14" fmla="*/ 2147483647 w 12294"/>
              <a:gd name="T15" fmla="*/ 2147483647 h 1546"/>
              <a:gd name="T16" fmla="*/ 2147483647 w 12294"/>
              <a:gd name="T17" fmla="*/ 0 h 1546"/>
              <a:gd name="T18" fmla="*/ 2147483647 w 12294"/>
              <a:gd name="T19" fmla="*/ 2147483647 h 154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2294" h="1546">
                <a:moveTo>
                  <a:pt x="523" y="203"/>
                </a:moveTo>
                <a:lnTo>
                  <a:pt x="12294" y="203"/>
                </a:lnTo>
                <a:lnTo>
                  <a:pt x="11153" y="1343"/>
                </a:lnTo>
                <a:lnTo>
                  <a:pt x="523" y="1343"/>
                </a:lnTo>
                <a:lnTo>
                  <a:pt x="523" y="1546"/>
                </a:lnTo>
                <a:lnTo>
                  <a:pt x="261" y="1159"/>
                </a:lnTo>
                <a:lnTo>
                  <a:pt x="0" y="773"/>
                </a:lnTo>
                <a:lnTo>
                  <a:pt x="261" y="387"/>
                </a:lnTo>
                <a:lnTo>
                  <a:pt x="523" y="0"/>
                </a:lnTo>
                <a:lnTo>
                  <a:pt x="523" y="203"/>
                </a:lnTo>
                <a:close/>
              </a:path>
            </a:pathLst>
          </a:cu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Freeform 15">
            <a:extLst>
              <a:ext uri="{FF2B5EF4-FFF2-40B4-BE49-F238E27FC236}">
                <a16:creationId xmlns:a16="http://schemas.microsoft.com/office/drawing/2014/main" id="{E75FBEA0-9896-4690-923E-1E79F28127B3}"/>
              </a:ext>
            </a:extLst>
          </p:cNvPr>
          <p:cNvSpPr>
            <a:spLocks/>
          </p:cNvSpPr>
          <p:nvPr/>
        </p:nvSpPr>
        <p:spPr bwMode="auto">
          <a:xfrm>
            <a:off x="3063264" y="2508159"/>
            <a:ext cx="8180387" cy="758825"/>
          </a:xfrm>
          <a:custGeom>
            <a:avLst/>
            <a:gdLst>
              <a:gd name="T0" fmla="*/ 0 w 12281"/>
              <a:gd name="T1" fmla="*/ 0 h 1140"/>
              <a:gd name="T2" fmla="*/ 2147483647 w 12281"/>
              <a:gd name="T3" fmla="*/ 0 h 1140"/>
              <a:gd name="T4" fmla="*/ 2147483647 w 12281"/>
              <a:gd name="T5" fmla="*/ 2147483647 h 1140"/>
              <a:gd name="T6" fmla="*/ 0 w 12281"/>
              <a:gd name="T7" fmla="*/ 2147483647 h 1140"/>
              <a:gd name="T8" fmla="*/ 2147483647 w 12281"/>
              <a:gd name="T9" fmla="*/ 2147483647 h 1140"/>
              <a:gd name="T10" fmla="*/ 0 w 12281"/>
              <a:gd name="T11" fmla="*/ 0 h 11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281" h="1140">
                <a:moveTo>
                  <a:pt x="0" y="0"/>
                </a:moveTo>
                <a:lnTo>
                  <a:pt x="11140" y="0"/>
                </a:lnTo>
                <a:lnTo>
                  <a:pt x="12281" y="1140"/>
                </a:lnTo>
                <a:lnTo>
                  <a:pt x="0" y="1140"/>
                </a:lnTo>
                <a:lnTo>
                  <a:pt x="570" y="570"/>
                </a:lnTo>
                <a:lnTo>
                  <a:pt x="0" y="0"/>
                </a:lnTo>
                <a:close/>
              </a:path>
            </a:pathLst>
          </a:cu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Oval 17">
            <a:extLst>
              <a:ext uri="{FF2B5EF4-FFF2-40B4-BE49-F238E27FC236}">
                <a16:creationId xmlns:a16="http://schemas.microsoft.com/office/drawing/2014/main" id="{CEF47571-9438-47F2-89DB-CB8FF9E29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8925" y="2630396"/>
            <a:ext cx="509588" cy="508000"/>
          </a:xfrm>
          <a:prstGeom prst="ellipse">
            <a:avLst/>
          </a:pr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2000" b="1">
                <a:solidFill>
                  <a:srgbClr val="024C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>
              <a:solidFill>
                <a:srgbClr val="024C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E0BD9448-0ADD-453E-BB61-8938D8F78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6758" y="1925685"/>
            <a:ext cx="1920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</a:p>
        </p:txBody>
      </p:sp>
      <p:sp>
        <p:nvSpPr>
          <p:cNvPr id="52" name="Oval 17">
            <a:extLst>
              <a:ext uri="{FF2B5EF4-FFF2-40B4-BE49-F238E27FC236}">
                <a16:creationId xmlns:a16="http://schemas.microsoft.com/office/drawing/2014/main" id="{6A5E84FF-430C-4B26-930F-A39EB4011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289" y="2630396"/>
            <a:ext cx="509587" cy="508000"/>
          </a:xfrm>
          <a:prstGeom prst="ellipse">
            <a:avLst/>
          </a:pr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2000" b="1">
                <a:solidFill>
                  <a:srgbClr val="024C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>
              <a:solidFill>
                <a:srgbClr val="024C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val 17">
            <a:extLst>
              <a:ext uri="{FF2B5EF4-FFF2-40B4-BE49-F238E27FC236}">
                <a16:creationId xmlns:a16="http://schemas.microsoft.com/office/drawing/2014/main" id="{C80206A0-03A1-449E-98E6-DA0D4DA4F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7989" y="2630396"/>
            <a:ext cx="509587" cy="508000"/>
          </a:xfrm>
          <a:prstGeom prst="ellipse">
            <a:avLst/>
          </a:pr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2000" b="1">
                <a:solidFill>
                  <a:srgbClr val="024C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>
              <a:solidFill>
                <a:srgbClr val="024C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Oval 17">
            <a:extLst>
              <a:ext uri="{FF2B5EF4-FFF2-40B4-BE49-F238E27FC236}">
                <a16:creationId xmlns:a16="http://schemas.microsoft.com/office/drawing/2014/main" id="{B0673CAB-28B8-4B1D-BF38-2F3D6C6D1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8925" y="4076608"/>
            <a:ext cx="509588" cy="508000"/>
          </a:xfrm>
          <a:prstGeom prst="ellipse">
            <a:avLst/>
          </a:pr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2000" b="1">
                <a:solidFill>
                  <a:srgbClr val="024C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2000" b="1">
              <a:solidFill>
                <a:srgbClr val="024C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Oval 17">
            <a:extLst>
              <a:ext uri="{FF2B5EF4-FFF2-40B4-BE49-F238E27FC236}">
                <a16:creationId xmlns:a16="http://schemas.microsoft.com/office/drawing/2014/main" id="{CD19B015-309E-465A-B3A4-EC36C31EE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289" y="4076608"/>
            <a:ext cx="509587" cy="508000"/>
          </a:xfrm>
          <a:prstGeom prst="ellipse">
            <a:avLst/>
          </a:pr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2000" b="1">
                <a:solidFill>
                  <a:srgbClr val="024C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000" b="1">
              <a:solidFill>
                <a:srgbClr val="024C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Oval 17">
            <a:extLst>
              <a:ext uri="{FF2B5EF4-FFF2-40B4-BE49-F238E27FC236}">
                <a16:creationId xmlns:a16="http://schemas.microsoft.com/office/drawing/2014/main" id="{C8C6856F-69C8-40FC-BBCA-60B4CC071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7989" y="4076608"/>
            <a:ext cx="509587" cy="508000"/>
          </a:xfrm>
          <a:prstGeom prst="ellipse">
            <a:avLst/>
          </a:pr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2000" b="1">
                <a:solidFill>
                  <a:srgbClr val="024C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000" b="1">
              <a:solidFill>
                <a:srgbClr val="024C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32">
            <a:extLst>
              <a:ext uri="{FF2B5EF4-FFF2-40B4-BE49-F238E27FC236}">
                <a16:creationId xmlns:a16="http://schemas.microsoft.com/office/drawing/2014/main" id="{6E8B3261-3DFF-4299-99D8-4AB5CDA13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016" y="1947857"/>
            <a:ext cx="1920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</a:p>
        </p:txBody>
      </p:sp>
      <p:sp>
        <p:nvSpPr>
          <p:cNvPr id="60" name="TextBox 33">
            <a:extLst>
              <a:ext uri="{FF2B5EF4-FFF2-40B4-BE49-F238E27FC236}">
                <a16:creationId xmlns:a16="http://schemas.microsoft.com/office/drawing/2014/main" id="{E5255DA7-D075-4C46-B234-CE60D963D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4966" y="1937733"/>
            <a:ext cx="19192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初步预测</a:t>
            </a: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D869B4B0-415A-4496-97DE-AF674EC68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278" y="5029354"/>
            <a:ext cx="24015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</a:p>
        </p:txBody>
      </p:sp>
      <p:sp>
        <p:nvSpPr>
          <p:cNvPr id="63" name="TextBox 35">
            <a:extLst>
              <a:ext uri="{FF2B5EF4-FFF2-40B4-BE49-F238E27FC236}">
                <a16:creationId xmlns:a16="http://schemas.microsoft.com/office/drawing/2014/main" id="{A23CAF06-0D34-4002-B077-90B55D06F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334" y="5013766"/>
            <a:ext cx="21646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驱动因素研究</a:t>
            </a:r>
          </a:p>
        </p:txBody>
      </p:sp>
      <p:sp>
        <p:nvSpPr>
          <p:cNvPr id="64" name="TextBox 36">
            <a:extLst>
              <a:ext uri="{FF2B5EF4-FFF2-40B4-BE49-F238E27FC236}">
                <a16:creationId xmlns:a16="http://schemas.microsoft.com/office/drawing/2014/main" id="{CF4EDB34-C151-4E23-AEB9-ED6CEFF5C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5225" y="5013766"/>
            <a:ext cx="21116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CC372B-4F96-401C-A83F-43AD1EA02FF1}"/>
              </a:ext>
            </a:extLst>
          </p:cNvPr>
          <p:cNvSpPr txBox="1"/>
          <p:nvPr/>
        </p:nvSpPr>
        <p:spPr>
          <a:xfrm>
            <a:off x="3575278" y="5723940"/>
            <a:ext cx="7486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结论：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珠江口东侧低氧的长期变化主要由风和营养输入驱动，其中风对低氧长期恶化的影响最为显著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6A50B08-27B0-44B4-8FCF-22A7A6574A90}"/>
              </a:ext>
            </a:extLst>
          </p:cNvPr>
          <p:cNvSpPr/>
          <p:nvPr/>
        </p:nvSpPr>
        <p:spPr>
          <a:xfrm>
            <a:off x="3084484" y="5666989"/>
            <a:ext cx="8069723" cy="897538"/>
          </a:xfrm>
          <a:prstGeom prst="roundRect">
            <a:avLst/>
          </a:prstGeom>
          <a:noFill/>
          <a:ln w="38100">
            <a:solidFill>
              <a:srgbClr val="024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62631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 autoUpdateAnimBg="0"/>
      <p:bldP spid="51" grpId="0" autoUpdateAnimBg="0"/>
      <p:bldP spid="52" grpId="0" animBg="1" autoUpdateAnimBg="0"/>
      <p:bldP spid="53" grpId="0" animBg="1" autoUpdateAnimBg="0"/>
      <p:bldP spid="54" grpId="0" animBg="1" autoUpdateAnimBg="0"/>
      <p:bldP spid="55" grpId="0" animBg="1" autoUpdateAnimBg="0"/>
      <p:bldP spid="56" grpId="0" animBg="1" autoUpdateAnimBg="0"/>
      <p:bldP spid="57" grpId="0" autoUpdateAnimBg="0"/>
      <p:bldP spid="60" grpId="0" autoUpdateAnimBg="0"/>
      <p:bldP spid="62" grpId="0" autoUpdateAnimBg="0"/>
      <p:bldP spid="63" grpId="0" autoUpdateAnimBg="0"/>
      <p:bldP spid="64" grpId="0" autoUpdateAnimBg="0"/>
      <p:bldP spid="2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262" y="53008"/>
            <a:ext cx="1749287" cy="6745357"/>
          </a:xfrm>
          <a:prstGeom prst="roundRect">
            <a:avLst/>
          </a:prstGeom>
          <a:blipFill dpi="0" rotWithShape="1">
            <a:blip r:embed="rId3">
              <a:biLevel thresh="25000"/>
            </a:blip>
            <a:srcRect/>
            <a:tile tx="0" ty="0" sx="10000" sy="1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34819" y="53008"/>
            <a:ext cx="10210796" cy="6745357"/>
            <a:chOff x="1934819" y="53008"/>
            <a:chExt cx="10210796" cy="6745357"/>
          </a:xfrm>
        </p:grpSpPr>
        <p:sp>
          <p:nvSpPr>
            <p:cNvPr id="8" name="矩形 7"/>
            <p:cNvSpPr/>
            <p:nvPr/>
          </p:nvSpPr>
          <p:spPr>
            <a:xfrm>
              <a:off x="2517913" y="53340"/>
              <a:ext cx="8666922" cy="6745025"/>
            </a:xfrm>
            <a:prstGeom prst="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934819" y="53008"/>
              <a:ext cx="1603513" cy="6745357"/>
            </a:xfrm>
            <a:prstGeom prst="round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0542102" y="53008"/>
              <a:ext cx="1603513" cy="6745357"/>
            </a:xfrm>
            <a:prstGeom prst="round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1338467" y="55659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7340" y="55659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58347" y="557254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87220" y="557254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493" y="622850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3954" y="39756"/>
            <a:ext cx="530086" cy="887895"/>
            <a:chOff x="443954" y="39756"/>
            <a:chExt cx="530086" cy="887895"/>
          </a:xfrm>
        </p:grpSpPr>
        <p:sp>
          <p:nvSpPr>
            <p:cNvPr id="16" name="矩形 15"/>
            <p:cNvSpPr/>
            <p:nvPr/>
          </p:nvSpPr>
          <p:spPr>
            <a:xfrm>
              <a:off x="470448" y="39756"/>
              <a:ext cx="503592" cy="8746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43954" y="556593"/>
              <a:ext cx="530085" cy="371058"/>
            </a:xfrm>
            <a:prstGeom prst="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2726" y="1272209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2726" y="1875472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726" y="247873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2726" y="3081998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726" y="4891785"/>
            <a:ext cx="187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</a:p>
        </p:txBody>
      </p:sp>
      <p:sp>
        <p:nvSpPr>
          <p:cNvPr id="29" name="矩形 28"/>
          <p:cNvSpPr/>
          <p:nvPr/>
        </p:nvSpPr>
        <p:spPr>
          <a:xfrm>
            <a:off x="2832653" y="4008874"/>
            <a:ext cx="8352182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 flipV="1">
            <a:off x="2852531" y="2207242"/>
            <a:ext cx="372054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7444417" y="2207240"/>
            <a:ext cx="372054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83" y="1653507"/>
            <a:ext cx="902596" cy="977294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538332" y="2779355"/>
            <a:ext cx="7513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7406D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致谢！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184166" y="4386714"/>
            <a:ext cx="448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答辩人：杨涵、陈至雪、潘文轩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984659" y="5076451"/>
            <a:ext cx="304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指导老师：胡嘉镗</a:t>
            </a:r>
          </a:p>
        </p:txBody>
      </p:sp>
      <p:pic>
        <p:nvPicPr>
          <p:cNvPr id="36" name="图片 35" descr="中山大学logo">
            <a:extLst>
              <a:ext uri="{FF2B5EF4-FFF2-40B4-BE49-F238E27FC236}">
                <a16:creationId xmlns:a16="http://schemas.microsoft.com/office/drawing/2014/main" id="{0FD706A8-3377-4CE7-BC5A-3F180C7D3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731" y="528516"/>
            <a:ext cx="953135" cy="953135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A6E74649-FC38-4269-8BDA-8BECFF840F53}"/>
              </a:ext>
            </a:extLst>
          </p:cNvPr>
          <p:cNvSpPr txBox="1"/>
          <p:nvPr/>
        </p:nvSpPr>
        <p:spPr>
          <a:xfrm>
            <a:off x="372725" y="3685261"/>
            <a:ext cx="14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材料与方法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0D06EF1-757F-474D-88C9-21920EBA1E56}"/>
              </a:ext>
            </a:extLst>
          </p:cNvPr>
          <p:cNvSpPr txBox="1"/>
          <p:nvPr/>
        </p:nvSpPr>
        <p:spPr>
          <a:xfrm>
            <a:off x="372726" y="4288524"/>
            <a:ext cx="14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结果与讨论</a:t>
            </a:r>
          </a:p>
        </p:txBody>
      </p:sp>
    </p:spTree>
    <p:extLst>
      <p:ext uri="{BB962C8B-B14F-4D97-AF65-F5344CB8AC3E}">
        <p14:creationId xmlns:p14="http://schemas.microsoft.com/office/powerpoint/2010/main" val="1493936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3" grpId="0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338467" y="55659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7340" y="55659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58347" y="557254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87220" y="557254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493" y="622850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3954" y="39756"/>
            <a:ext cx="530086" cy="887895"/>
            <a:chOff x="443954" y="39756"/>
            <a:chExt cx="530086" cy="887895"/>
          </a:xfrm>
        </p:grpSpPr>
        <p:sp>
          <p:nvSpPr>
            <p:cNvPr id="16" name="矩形 15"/>
            <p:cNvSpPr/>
            <p:nvPr/>
          </p:nvSpPr>
          <p:spPr>
            <a:xfrm>
              <a:off x="470448" y="39756"/>
              <a:ext cx="503592" cy="8746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43954" y="556593"/>
              <a:ext cx="530085" cy="371058"/>
            </a:xfrm>
            <a:prstGeom prst="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2726" y="1272209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2726" y="1875472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726" y="247873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2726" y="3081998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726" y="489178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圆角矩形 1"/>
          <p:cNvSpPr/>
          <p:nvPr/>
        </p:nvSpPr>
        <p:spPr>
          <a:xfrm>
            <a:off x="1872433" y="941615"/>
            <a:ext cx="1702607" cy="806718"/>
          </a:xfrm>
          <a:custGeom>
            <a:avLst/>
            <a:gdLst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106018 w 1444486"/>
              <a:gd name="connsiteY0" fmla="*/ 10049 h 779445"/>
              <a:gd name="connsiteX1" fmla="*/ 103524 w 1444486"/>
              <a:gd name="connsiteY1" fmla="*/ 158316 h 779445"/>
              <a:gd name="connsiteX2" fmla="*/ 1340962 w 1444486"/>
              <a:gd name="connsiteY2" fmla="*/ 158316 h 779445"/>
              <a:gd name="connsiteX3" fmla="*/ 1444486 w 1444486"/>
              <a:gd name="connsiteY3" fmla="*/ 261840 h 779445"/>
              <a:gd name="connsiteX4" fmla="*/ 1444486 w 1444486"/>
              <a:gd name="connsiteY4" fmla="*/ 675921 h 779445"/>
              <a:gd name="connsiteX5" fmla="*/ 1340962 w 1444486"/>
              <a:gd name="connsiteY5" fmla="*/ 779445 h 779445"/>
              <a:gd name="connsiteX6" fmla="*/ 103524 w 1444486"/>
              <a:gd name="connsiteY6" fmla="*/ 779445 h 779445"/>
              <a:gd name="connsiteX7" fmla="*/ 0 w 1444486"/>
              <a:gd name="connsiteY7" fmla="*/ 675921 h 779445"/>
              <a:gd name="connsiteX8" fmla="*/ 106018 w 1444486"/>
              <a:gd name="connsiteY8" fmla="*/ 10049 h 779445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539" h="806718">
                <a:moveTo>
                  <a:pt x="36071" y="10049"/>
                </a:moveTo>
                <a:cubicBezTo>
                  <a:pt x="36071" y="-47126"/>
                  <a:pt x="-23598" y="158316"/>
                  <a:pt x="33577" y="158316"/>
                </a:cubicBezTo>
                <a:lnTo>
                  <a:pt x="1271015" y="158316"/>
                </a:lnTo>
                <a:cubicBezTo>
                  <a:pt x="1328190" y="158316"/>
                  <a:pt x="1374539" y="204665"/>
                  <a:pt x="1374539" y="261840"/>
                </a:cubicBezTo>
                <a:lnTo>
                  <a:pt x="1374539" y="675921"/>
                </a:lnTo>
                <a:cubicBezTo>
                  <a:pt x="1374539" y="733096"/>
                  <a:pt x="1328190" y="779445"/>
                  <a:pt x="1271015" y="779445"/>
                </a:cubicBezTo>
                <a:lnTo>
                  <a:pt x="33577" y="779445"/>
                </a:lnTo>
                <a:cubicBezTo>
                  <a:pt x="-23598" y="779445"/>
                  <a:pt x="9566" y="839113"/>
                  <a:pt x="9566" y="781938"/>
                </a:cubicBezTo>
                <a:cubicBezTo>
                  <a:pt x="62574" y="789685"/>
                  <a:pt x="49323" y="187832"/>
                  <a:pt x="36071" y="1004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019936" y="1179876"/>
            <a:ext cx="1547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575040" y="1218287"/>
            <a:ext cx="8570575" cy="240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8714157F-BA06-46F4-95F9-8231786CF2B8}"/>
              </a:ext>
            </a:extLst>
          </p:cNvPr>
          <p:cNvSpPr txBox="1"/>
          <p:nvPr/>
        </p:nvSpPr>
        <p:spPr>
          <a:xfrm>
            <a:off x="372725" y="3685261"/>
            <a:ext cx="14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材料与方法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D97A8B7-754B-432B-BC33-5FBF1DD4BC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24985" y="1889366"/>
            <a:ext cx="4100455" cy="4586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A5AFEA0-09E7-4990-A8C9-897EC2841E0A}"/>
              </a:ext>
            </a:extLst>
          </p:cNvPr>
          <p:cNvSpPr txBox="1"/>
          <p:nvPr/>
        </p:nvSpPr>
        <p:spPr>
          <a:xfrm>
            <a:off x="4207107" y="6043319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Fig.1 1976~2017</a:t>
            </a:r>
            <a:r>
              <a:rPr lang="zh-CN" alt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年珠江口夏季底层</a:t>
            </a:r>
            <a:endParaRPr lang="en-US" altLang="zh-CN" sz="16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溶解氧分布</a:t>
            </a:r>
            <a:r>
              <a:rPr lang="en-US" altLang="zh-CN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(Hu, Zhang et al. 2021)</a:t>
            </a:r>
            <a:endParaRPr lang="zh-CN" altLang="en-US" sz="16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4058EF7-0A0C-4F35-9518-0DFEC329AC26}"/>
              </a:ext>
            </a:extLst>
          </p:cNvPr>
          <p:cNvSpPr txBox="1"/>
          <p:nvPr/>
        </p:nvSpPr>
        <p:spPr>
          <a:xfrm>
            <a:off x="372726" y="4288524"/>
            <a:ext cx="14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结果与讨论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13F567BE-5F34-4E44-8A4A-2F07F1955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862" y="1909849"/>
            <a:ext cx="1230707" cy="123070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70AAE1A-93D4-43C0-BB11-3847E81B1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1981" y1="62500" x2="41981" y2="62500"/>
                        <a14:foregroundMark x1="47170" y1="55804" x2="44811" y2="55804"/>
                        <a14:foregroundMark x1="51415" y1="56696" x2="51415" y2="56696"/>
                        <a14:foregroundMark x1="51887" y1="66071" x2="51887" y2="66071"/>
                        <a14:foregroundMark x1="46698" y1="62946" x2="46698" y2="62946"/>
                        <a14:foregroundMark x1="44811" y1="62500" x2="41981" y2="48214"/>
                        <a14:foregroundMark x1="45755" y1="53571" x2="51887" y2="74107"/>
                        <a14:foregroundMark x1="35849" y1="48214" x2="36321" y2="70982"/>
                        <a14:foregroundMark x1="36321" y1="70982" x2="38208" y2="73214"/>
                        <a14:foregroundMark x1="61792" y1="65625" x2="54717" y2="73661"/>
                        <a14:foregroundMark x1="64151" y1="37946" x2="64151" y2="37946"/>
                        <a14:foregroundMark x1="83019" y1="27232" x2="83019" y2="27232"/>
                        <a14:foregroundMark x1="72170" y1="16071" x2="72170" y2="16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0221" y="3186449"/>
            <a:ext cx="804787" cy="850341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31FABB56-1896-42FA-A1F9-74BF282847E7}"/>
              </a:ext>
            </a:extLst>
          </p:cNvPr>
          <p:cNvSpPr txBox="1"/>
          <p:nvPr/>
        </p:nvSpPr>
        <p:spPr>
          <a:xfrm>
            <a:off x="4372821" y="32357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珠江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CE56A982-4F0A-4E50-911E-BB4A1CFEE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62" b="93237" l="9797" r="89865">
                        <a14:foregroundMark x1="40541" y1="10145" x2="40541" y2="10145"/>
                        <a14:foregroundMark x1="25000" y1="53623" x2="22297" y2="83092"/>
                        <a14:foregroundMark x1="11486" y1="89855" x2="11486" y2="89855"/>
                        <a14:foregroundMark x1="10135" y1="87440" x2="10135" y2="93237"/>
                        <a14:foregroundMark x1="87162" y1="92271" x2="81081" y2="92271"/>
                        <a14:foregroundMark x1="86149" y1="86957" x2="86486" y2="89855"/>
                        <a14:foregroundMark x1="44595" y1="92754" x2="54392" y2="927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9295" y="4228311"/>
            <a:ext cx="1702606" cy="119067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322CAE4-D97F-4AEC-A00D-8477145D2D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250" b="96635" l="0" r="98452">
                        <a14:foregroundMark x1="4954" y1="54327" x2="5573" y2="68269"/>
                        <a14:foregroundMark x1="17337" y1="58173" x2="21981" y2="74519"/>
                        <a14:foregroundMark x1="15789" y1="58654" x2="20433" y2="72596"/>
                        <a14:foregroundMark x1="4644" y1="62500" x2="4644" y2="62500"/>
                        <a14:foregroundMark x1="1238" y1="64423" x2="1238" y2="64423"/>
                        <a14:foregroundMark x1="0" y1="66827" x2="0" y2="66827"/>
                        <a14:foregroundMark x1="22601" y1="66346" x2="18885" y2="79327"/>
                        <a14:foregroundMark x1="19195" y1="54327" x2="27245" y2="65385"/>
                        <a14:foregroundMark x1="14241" y1="50000" x2="18266" y2="75481"/>
                        <a14:foregroundMark x1="18266" y1="75481" x2="18576" y2="75962"/>
                        <a14:foregroundMark x1="13622" y1="51923" x2="14241" y2="77885"/>
                        <a14:foregroundMark x1="14861" y1="96635" x2="14861" y2="96635"/>
                        <a14:foregroundMark x1="14241" y1="92308" x2="16099" y2="92308"/>
                        <a14:foregroundMark x1="86687" y1="6250" x2="86687" y2="6250"/>
                        <a14:foregroundMark x1="94427" y1="30769" x2="94427" y2="30769"/>
                        <a14:foregroundMark x1="98452" y1="36538" x2="98452" y2="36538"/>
                        <a14:foregroundMark x1="84211" y1="30769" x2="90093" y2="24038"/>
                        <a14:foregroundMark x1="85449" y1="16346" x2="90402" y2="403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6703">
            <a:off x="5667237" y="4990751"/>
            <a:ext cx="643960" cy="41468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A7E0223B-E437-4282-9691-3DC914165B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6818" y1="41096" x2="36818" y2="410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403453">
            <a:off x="6665304" y="4808069"/>
            <a:ext cx="749823" cy="74641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715392E-8382-435F-9CF7-2183E6C3F8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453" b="89055" l="5866" r="96369">
                        <a14:foregroundMark x1="91061" y1="51244" x2="91061" y2="51244"/>
                        <a14:foregroundMark x1="93296" y1="57711" x2="93296" y2="57711"/>
                        <a14:foregroundMark x1="94693" y1="47264" x2="94693" y2="47264"/>
                        <a14:foregroundMark x1="96648" y1="45771" x2="96648" y2="45771"/>
                        <a14:foregroundMark x1="95251" y1="33831" x2="95251" y2="33831"/>
                        <a14:foregroundMark x1="10335" y1="48259" x2="10335" y2="48259"/>
                        <a14:foregroundMark x1="9497" y1="71144" x2="9497" y2="71144"/>
                        <a14:foregroundMark x1="7542" y1="66169" x2="7542" y2="66169"/>
                        <a14:foregroundMark x1="7821" y1="77612" x2="7821" y2="77612"/>
                        <a14:foregroundMark x1="5866" y1="76617" x2="5866" y2="76617"/>
                        <a14:foregroundMark x1="6704" y1="82090" x2="14246" y2="83085"/>
                        <a14:foregroundMark x1="5866" y1="69154" x2="9218" y2="72637"/>
                        <a14:foregroundMark x1="8101" y1="62687" x2="8939" y2="69154"/>
                        <a14:foregroundMark x1="11453" y1="60199" x2="12570" y2="67662"/>
                        <a14:foregroundMark x1="14525" y1="60697" x2="16480" y2="691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5288" y="4381691"/>
            <a:ext cx="983749" cy="552329"/>
          </a:xfrm>
          <a:prstGeom prst="rect">
            <a:avLst/>
          </a:prstGeom>
        </p:spPr>
      </p:pic>
      <p:pic>
        <p:nvPicPr>
          <p:cNvPr id="39" name="图形 38" descr="线箭头逆时针弯曲">
            <a:extLst>
              <a:ext uri="{FF2B5EF4-FFF2-40B4-BE49-F238E27FC236}">
                <a16:creationId xmlns:a16="http://schemas.microsoft.com/office/drawing/2014/main" id="{DF30618E-1F0C-4A74-AFD9-3D204B36C39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811925" flipH="1">
            <a:off x="3526071" y="3643121"/>
            <a:ext cx="793800" cy="793800"/>
          </a:xfrm>
          <a:prstGeom prst="rect">
            <a:avLst/>
          </a:prstGeom>
        </p:spPr>
      </p:pic>
      <p:pic>
        <p:nvPicPr>
          <p:cNvPr id="46" name="图形 45" descr="线箭头逆时针弯曲">
            <a:extLst>
              <a:ext uri="{FF2B5EF4-FFF2-40B4-BE49-F238E27FC236}">
                <a16:creationId xmlns:a16="http://schemas.microsoft.com/office/drawing/2014/main" id="{E9965E48-5A34-4A3D-96AD-81D179FB80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8411440" flipV="1">
            <a:off x="5246648" y="3589564"/>
            <a:ext cx="820998" cy="820998"/>
          </a:xfrm>
          <a:prstGeom prst="rect">
            <a:avLst/>
          </a:prstGeom>
        </p:spPr>
      </p:pic>
      <p:pic>
        <p:nvPicPr>
          <p:cNvPr id="3" name="图形 2" descr="箭头顺时针弯曲">
            <a:extLst>
              <a:ext uri="{FF2B5EF4-FFF2-40B4-BE49-F238E27FC236}">
                <a16:creationId xmlns:a16="http://schemas.microsoft.com/office/drawing/2014/main" id="{B6D82B88-6C20-471B-93B4-B6B25D85DD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 flipV="1">
            <a:off x="6340216" y="3513816"/>
            <a:ext cx="416250" cy="416250"/>
          </a:xfrm>
          <a:prstGeom prst="rect">
            <a:avLst/>
          </a:prstGeom>
        </p:spPr>
      </p:pic>
      <p:pic>
        <p:nvPicPr>
          <p:cNvPr id="38" name="图形 37" descr="箭头顺时针弯曲">
            <a:extLst>
              <a:ext uri="{FF2B5EF4-FFF2-40B4-BE49-F238E27FC236}">
                <a16:creationId xmlns:a16="http://schemas.microsoft.com/office/drawing/2014/main" id="{6B9FEDB8-15B0-4F52-8248-5F425A2B031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 flipV="1">
            <a:off x="6516009" y="3266192"/>
            <a:ext cx="416250" cy="416250"/>
          </a:xfrm>
          <a:prstGeom prst="rect">
            <a:avLst/>
          </a:prstGeom>
        </p:spPr>
      </p:pic>
      <p:pic>
        <p:nvPicPr>
          <p:cNvPr id="40" name="图形 39" descr="箭头顺时针弯曲">
            <a:extLst>
              <a:ext uri="{FF2B5EF4-FFF2-40B4-BE49-F238E27FC236}">
                <a16:creationId xmlns:a16="http://schemas.microsoft.com/office/drawing/2014/main" id="{34D7C3A7-96AE-49ED-B5F4-0F57E03E89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 flipV="1">
            <a:off x="6658693" y="2998701"/>
            <a:ext cx="416250" cy="416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7F497B6-EF96-4893-913F-6DABBC0E88D8}"/>
              </a:ext>
            </a:extLst>
          </p:cNvPr>
          <p:cNvSpPr txBox="1"/>
          <p:nvPr/>
        </p:nvSpPr>
        <p:spPr>
          <a:xfrm>
            <a:off x="2689949" y="55170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城市化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7D6948A-1FC1-4F94-B21E-54DF5D1CC7E3}"/>
              </a:ext>
            </a:extLst>
          </p:cNvPr>
          <p:cNvSpPr txBox="1"/>
          <p:nvPr/>
        </p:nvSpPr>
        <p:spPr>
          <a:xfrm>
            <a:off x="5745469" y="551700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水生生态破坏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DB034BF-EFBD-4631-A538-330665B01CFC}"/>
              </a:ext>
            </a:extLst>
          </p:cNvPr>
          <p:cNvGrpSpPr/>
          <p:nvPr/>
        </p:nvGrpSpPr>
        <p:grpSpPr>
          <a:xfrm rot="444614">
            <a:off x="3192220" y="3311738"/>
            <a:ext cx="760582" cy="951709"/>
            <a:chOff x="3108384" y="3324306"/>
            <a:chExt cx="885226" cy="110767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E7738E3-42AC-4256-A28C-AD6085F8A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7463" b="93532" l="9901" r="89604">
                          <a14:foregroundMark x1="46040" y1="7463" x2="46040" y2="7463"/>
                          <a14:foregroundMark x1="37624" y1="7960" x2="37624" y2="7960"/>
                          <a14:foregroundMark x1="54455" y1="90547" x2="54455" y2="90547"/>
                          <a14:foregroundMark x1="64851" y1="93532" x2="64851" y2="935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820167">
              <a:off x="3434300" y="3325693"/>
              <a:ext cx="560698" cy="55792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E3BBEA1-34C9-4FAB-BE10-26259F764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10000" r="90000">
                          <a14:foregroundMark x1="63333" y1="49751" x2="63333" y2="49751"/>
                          <a14:foregroundMark x1="55000" y1="56219" x2="55000" y2="5621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3195954" y="3480786"/>
              <a:ext cx="657596" cy="734317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BBFE4B53-E86B-4E82-B32F-F6E33BDAA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7463" b="93532" l="9901" r="89604">
                          <a14:foregroundMark x1="46040" y1="7463" x2="46040" y2="7463"/>
                          <a14:foregroundMark x1="37624" y1="7960" x2="37624" y2="7960"/>
                          <a14:foregroundMark x1="54455" y1="90547" x2="54455" y2="90547"/>
                          <a14:foregroundMark x1="64851" y1="93532" x2="64851" y2="935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6542235" flipV="1">
              <a:off x="3106997" y="3872669"/>
              <a:ext cx="560698" cy="557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7153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262" y="53008"/>
            <a:ext cx="1749287" cy="6745357"/>
          </a:xfrm>
          <a:prstGeom prst="roundRect">
            <a:avLst/>
          </a:prstGeom>
          <a:blipFill dpi="0" rotWithShape="1">
            <a:blip r:embed="rId3">
              <a:biLevel thresh="25000"/>
            </a:blip>
            <a:srcRect/>
            <a:tile tx="0" ty="0" sx="10000" sy="1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34819" y="53008"/>
            <a:ext cx="10210796" cy="6745357"/>
            <a:chOff x="1934819" y="53008"/>
            <a:chExt cx="10210796" cy="6745357"/>
          </a:xfrm>
        </p:grpSpPr>
        <p:sp>
          <p:nvSpPr>
            <p:cNvPr id="8" name="矩形 7"/>
            <p:cNvSpPr/>
            <p:nvPr/>
          </p:nvSpPr>
          <p:spPr>
            <a:xfrm>
              <a:off x="2517913" y="53340"/>
              <a:ext cx="8666922" cy="6745025"/>
            </a:xfrm>
            <a:prstGeom prst="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934819" y="53008"/>
              <a:ext cx="1603513" cy="6745357"/>
            </a:xfrm>
            <a:prstGeom prst="round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0542102" y="53008"/>
              <a:ext cx="1603513" cy="6745357"/>
            </a:xfrm>
            <a:prstGeom prst="round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1338467" y="55659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7340" y="55659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58347" y="557254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87220" y="557254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493" y="622850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3954" y="39756"/>
            <a:ext cx="530086" cy="887895"/>
            <a:chOff x="443954" y="39756"/>
            <a:chExt cx="530086" cy="887895"/>
          </a:xfrm>
        </p:grpSpPr>
        <p:sp>
          <p:nvSpPr>
            <p:cNvPr id="16" name="矩形 15"/>
            <p:cNvSpPr/>
            <p:nvPr/>
          </p:nvSpPr>
          <p:spPr>
            <a:xfrm>
              <a:off x="470448" y="39756"/>
              <a:ext cx="503592" cy="8746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43954" y="556593"/>
              <a:ext cx="530085" cy="371058"/>
            </a:xfrm>
            <a:prstGeom prst="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2726" y="1272209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2726" y="1875472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726" y="247873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2726" y="3081998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726" y="489178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圆角矩形 1"/>
          <p:cNvSpPr/>
          <p:nvPr/>
        </p:nvSpPr>
        <p:spPr>
          <a:xfrm>
            <a:off x="1872433" y="941615"/>
            <a:ext cx="1702607" cy="806718"/>
          </a:xfrm>
          <a:custGeom>
            <a:avLst/>
            <a:gdLst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106018 w 1444486"/>
              <a:gd name="connsiteY0" fmla="*/ 10049 h 779445"/>
              <a:gd name="connsiteX1" fmla="*/ 103524 w 1444486"/>
              <a:gd name="connsiteY1" fmla="*/ 158316 h 779445"/>
              <a:gd name="connsiteX2" fmla="*/ 1340962 w 1444486"/>
              <a:gd name="connsiteY2" fmla="*/ 158316 h 779445"/>
              <a:gd name="connsiteX3" fmla="*/ 1444486 w 1444486"/>
              <a:gd name="connsiteY3" fmla="*/ 261840 h 779445"/>
              <a:gd name="connsiteX4" fmla="*/ 1444486 w 1444486"/>
              <a:gd name="connsiteY4" fmla="*/ 675921 h 779445"/>
              <a:gd name="connsiteX5" fmla="*/ 1340962 w 1444486"/>
              <a:gd name="connsiteY5" fmla="*/ 779445 h 779445"/>
              <a:gd name="connsiteX6" fmla="*/ 103524 w 1444486"/>
              <a:gd name="connsiteY6" fmla="*/ 779445 h 779445"/>
              <a:gd name="connsiteX7" fmla="*/ 0 w 1444486"/>
              <a:gd name="connsiteY7" fmla="*/ 675921 h 779445"/>
              <a:gd name="connsiteX8" fmla="*/ 106018 w 1444486"/>
              <a:gd name="connsiteY8" fmla="*/ 10049 h 779445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539" h="806718">
                <a:moveTo>
                  <a:pt x="36071" y="10049"/>
                </a:moveTo>
                <a:cubicBezTo>
                  <a:pt x="36071" y="-47126"/>
                  <a:pt x="-23598" y="158316"/>
                  <a:pt x="33577" y="158316"/>
                </a:cubicBezTo>
                <a:lnTo>
                  <a:pt x="1271015" y="158316"/>
                </a:lnTo>
                <a:cubicBezTo>
                  <a:pt x="1328190" y="158316"/>
                  <a:pt x="1374539" y="204665"/>
                  <a:pt x="1374539" y="261840"/>
                </a:cubicBezTo>
                <a:lnTo>
                  <a:pt x="1374539" y="675921"/>
                </a:lnTo>
                <a:cubicBezTo>
                  <a:pt x="1374539" y="733096"/>
                  <a:pt x="1328190" y="779445"/>
                  <a:pt x="1271015" y="779445"/>
                </a:cubicBezTo>
                <a:lnTo>
                  <a:pt x="33577" y="779445"/>
                </a:lnTo>
                <a:cubicBezTo>
                  <a:pt x="-23598" y="779445"/>
                  <a:pt x="9566" y="839113"/>
                  <a:pt x="9566" y="781938"/>
                </a:cubicBezTo>
                <a:cubicBezTo>
                  <a:pt x="62574" y="789685"/>
                  <a:pt x="49323" y="187832"/>
                  <a:pt x="36071" y="1004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019936" y="1179876"/>
            <a:ext cx="1547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575040" y="1218287"/>
            <a:ext cx="8570575" cy="240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9839459" y="743413"/>
            <a:ext cx="2379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前人研究总结</a:t>
            </a:r>
          </a:p>
        </p:txBody>
      </p:sp>
      <p:sp>
        <p:nvSpPr>
          <p:cNvPr id="49" name="下箭头 48"/>
          <p:cNvSpPr/>
          <p:nvPr/>
        </p:nvSpPr>
        <p:spPr>
          <a:xfrm>
            <a:off x="2713818" y="2425647"/>
            <a:ext cx="1921942" cy="151812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下箭头 49"/>
          <p:cNvSpPr/>
          <p:nvPr/>
        </p:nvSpPr>
        <p:spPr>
          <a:xfrm flipV="1">
            <a:off x="9323340" y="4474139"/>
            <a:ext cx="1921942" cy="1474507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 rot="21222169">
            <a:off x="2864571" y="3904995"/>
            <a:ext cx="8466730" cy="143458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072909" y="1760223"/>
            <a:ext cx="7493237" cy="1547613"/>
            <a:chOff x="5335421" y="1743317"/>
            <a:chExt cx="7493237" cy="1547613"/>
          </a:xfrm>
        </p:grpSpPr>
        <p:grpSp>
          <p:nvGrpSpPr>
            <p:cNvPr id="2" name="组合 1"/>
            <p:cNvGrpSpPr/>
            <p:nvPr/>
          </p:nvGrpSpPr>
          <p:grpSpPr>
            <a:xfrm>
              <a:off x="5335421" y="1743317"/>
              <a:ext cx="7493237" cy="1421027"/>
              <a:chOff x="5335421" y="1743317"/>
              <a:chExt cx="7493237" cy="1421027"/>
            </a:xfrm>
          </p:grpSpPr>
          <p:sp>
            <p:nvSpPr>
              <p:cNvPr id="52" name="文本框 51"/>
              <p:cNvSpPr txBox="1"/>
              <p:nvPr/>
            </p:nvSpPr>
            <p:spPr>
              <a:xfrm>
                <a:off x="8264987" y="1743317"/>
                <a:ext cx="45636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传统水质模型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5356341" y="2529300"/>
                <a:ext cx="143691" cy="143691"/>
              </a:xfrm>
              <a:prstGeom prst="rect">
                <a:avLst/>
              </a:prstGeom>
              <a:solidFill>
                <a:srgbClr val="70AD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5335421" y="3020653"/>
                <a:ext cx="143691" cy="143691"/>
              </a:xfrm>
              <a:prstGeom prst="rect">
                <a:avLst/>
              </a:prstGeom>
              <a:solidFill>
                <a:srgbClr val="70AD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5" name="文本框 54"/>
            <p:cNvSpPr txBox="1"/>
            <p:nvPr/>
          </p:nvSpPr>
          <p:spPr>
            <a:xfrm>
              <a:off x="5772670" y="2390795"/>
              <a:ext cx="5803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基于过程，边界条件严格，计算成本高，定性分析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8724A36-EA6D-4464-91DB-BD58B2F7AC21}"/>
                </a:ext>
              </a:extLst>
            </p:cNvPr>
            <p:cNvSpPr txBox="1"/>
            <p:nvPr/>
          </p:nvSpPr>
          <p:spPr>
            <a:xfrm>
              <a:off x="5771864" y="2921598"/>
              <a:ext cx="4563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EPDC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，</a:t>
              </a:r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生物地球化学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耦合模型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934764" y="4797854"/>
            <a:ext cx="6259785" cy="1375495"/>
            <a:chOff x="2793265" y="4357693"/>
            <a:chExt cx="5923299" cy="1375495"/>
          </a:xfrm>
        </p:grpSpPr>
        <p:sp>
          <p:nvSpPr>
            <p:cNvPr id="56" name="文本框 55"/>
            <p:cNvSpPr txBox="1"/>
            <p:nvPr/>
          </p:nvSpPr>
          <p:spPr>
            <a:xfrm>
              <a:off x="2793265" y="4357693"/>
              <a:ext cx="4563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机器学习模型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3756241" y="4972923"/>
              <a:ext cx="143691" cy="143691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75B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3735321" y="5464276"/>
              <a:ext cx="143691" cy="143691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152893" y="5363856"/>
              <a:ext cx="4563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多元回归，神经网络，随机森林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1B26645-912B-48C3-86C7-6812DCD6E758}"/>
                </a:ext>
              </a:extLst>
            </p:cNvPr>
            <p:cNvSpPr txBox="1"/>
            <p:nvPr/>
          </p:nvSpPr>
          <p:spPr>
            <a:xfrm>
              <a:off x="4130964" y="4875491"/>
              <a:ext cx="45636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数据驱动，准确拟合，计算成本低，定量分析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998845D7-7AB5-4C55-94E3-AF91C0FF9359}"/>
              </a:ext>
            </a:extLst>
          </p:cNvPr>
          <p:cNvSpPr txBox="1"/>
          <p:nvPr/>
        </p:nvSpPr>
        <p:spPr>
          <a:xfrm>
            <a:off x="372725" y="3685261"/>
            <a:ext cx="14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材料与方法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760CCE0-9EF8-487A-AB17-94B2ADDAFF5B}"/>
              </a:ext>
            </a:extLst>
          </p:cNvPr>
          <p:cNvSpPr txBox="1"/>
          <p:nvPr/>
        </p:nvSpPr>
        <p:spPr>
          <a:xfrm>
            <a:off x="372726" y="4288524"/>
            <a:ext cx="14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结果与讨论</a:t>
            </a:r>
          </a:p>
        </p:txBody>
      </p:sp>
    </p:spTree>
    <p:extLst>
      <p:ext uri="{BB962C8B-B14F-4D97-AF65-F5344CB8AC3E}">
        <p14:creationId xmlns:p14="http://schemas.microsoft.com/office/powerpoint/2010/main" val="4177336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262" y="53008"/>
            <a:ext cx="1749287" cy="6745357"/>
          </a:xfrm>
          <a:prstGeom prst="roundRect">
            <a:avLst/>
          </a:prstGeom>
          <a:blipFill dpi="0" rotWithShape="1">
            <a:blip r:embed="rId3">
              <a:biLevel thresh="25000"/>
            </a:blip>
            <a:srcRect/>
            <a:tile tx="0" ty="0" sx="10000" sy="1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34819" y="53008"/>
            <a:ext cx="10210796" cy="6745357"/>
            <a:chOff x="1934819" y="53008"/>
            <a:chExt cx="10210796" cy="6745357"/>
          </a:xfrm>
        </p:grpSpPr>
        <p:sp>
          <p:nvSpPr>
            <p:cNvPr id="6" name="圆角矩形 5"/>
            <p:cNvSpPr/>
            <p:nvPr/>
          </p:nvSpPr>
          <p:spPr>
            <a:xfrm>
              <a:off x="1934819" y="53008"/>
              <a:ext cx="1603513" cy="6745357"/>
            </a:xfrm>
            <a:prstGeom prst="round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0542102" y="53008"/>
              <a:ext cx="1603513" cy="6745357"/>
            </a:xfrm>
            <a:prstGeom prst="round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1338467" y="55659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7340" y="55659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58347" y="557254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87220" y="557254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493" y="622850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3954" y="39756"/>
            <a:ext cx="530086" cy="887895"/>
            <a:chOff x="443954" y="39756"/>
            <a:chExt cx="530086" cy="887895"/>
          </a:xfrm>
        </p:grpSpPr>
        <p:sp>
          <p:nvSpPr>
            <p:cNvPr id="16" name="矩形 15"/>
            <p:cNvSpPr/>
            <p:nvPr/>
          </p:nvSpPr>
          <p:spPr>
            <a:xfrm>
              <a:off x="470448" y="39756"/>
              <a:ext cx="503592" cy="8746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43954" y="556593"/>
              <a:ext cx="530085" cy="371058"/>
            </a:xfrm>
            <a:prstGeom prst="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2726" y="1272209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2726" y="1875472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726" y="247873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2726" y="3081998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726" y="489178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</a:t>
            </a: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圆角矩形 1"/>
          <p:cNvSpPr/>
          <p:nvPr/>
        </p:nvSpPr>
        <p:spPr>
          <a:xfrm>
            <a:off x="1815548" y="941615"/>
            <a:ext cx="1759492" cy="806718"/>
          </a:xfrm>
          <a:custGeom>
            <a:avLst/>
            <a:gdLst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106018 w 1444486"/>
              <a:gd name="connsiteY0" fmla="*/ 10049 h 779445"/>
              <a:gd name="connsiteX1" fmla="*/ 103524 w 1444486"/>
              <a:gd name="connsiteY1" fmla="*/ 158316 h 779445"/>
              <a:gd name="connsiteX2" fmla="*/ 1340962 w 1444486"/>
              <a:gd name="connsiteY2" fmla="*/ 158316 h 779445"/>
              <a:gd name="connsiteX3" fmla="*/ 1444486 w 1444486"/>
              <a:gd name="connsiteY3" fmla="*/ 261840 h 779445"/>
              <a:gd name="connsiteX4" fmla="*/ 1444486 w 1444486"/>
              <a:gd name="connsiteY4" fmla="*/ 675921 h 779445"/>
              <a:gd name="connsiteX5" fmla="*/ 1340962 w 1444486"/>
              <a:gd name="connsiteY5" fmla="*/ 779445 h 779445"/>
              <a:gd name="connsiteX6" fmla="*/ 103524 w 1444486"/>
              <a:gd name="connsiteY6" fmla="*/ 779445 h 779445"/>
              <a:gd name="connsiteX7" fmla="*/ 0 w 1444486"/>
              <a:gd name="connsiteY7" fmla="*/ 675921 h 779445"/>
              <a:gd name="connsiteX8" fmla="*/ 106018 w 1444486"/>
              <a:gd name="connsiteY8" fmla="*/ 10049 h 779445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539" h="806718">
                <a:moveTo>
                  <a:pt x="36071" y="10049"/>
                </a:moveTo>
                <a:cubicBezTo>
                  <a:pt x="36071" y="-47126"/>
                  <a:pt x="-23598" y="158316"/>
                  <a:pt x="33577" y="158316"/>
                </a:cubicBezTo>
                <a:lnTo>
                  <a:pt x="1271015" y="158316"/>
                </a:lnTo>
                <a:cubicBezTo>
                  <a:pt x="1328190" y="158316"/>
                  <a:pt x="1374539" y="204665"/>
                  <a:pt x="1374539" y="261840"/>
                </a:cubicBezTo>
                <a:lnTo>
                  <a:pt x="1374539" y="675921"/>
                </a:lnTo>
                <a:cubicBezTo>
                  <a:pt x="1374539" y="733096"/>
                  <a:pt x="1328190" y="779445"/>
                  <a:pt x="1271015" y="779445"/>
                </a:cubicBezTo>
                <a:lnTo>
                  <a:pt x="33577" y="779445"/>
                </a:lnTo>
                <a:cubicBezTo>
                  <a:pt x="-23598" y="779445"/>
                  <a:pt x="9566" y="839113"/>
                  <a:pt x="9566" y="781938"/>
                </a:cubicBezTo>
                <a:cubicBezTo>
                  <a:pt x="62574" y="789685"/>
                  <a:pt x="49323" y="187832"/>
                  <a:pt x="36071" y="1004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019936" y="1179876"/>
            <a:ext cx="162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srgbClr val="FBFB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研究目的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575040" y="1218287"/>
            <a:ext cx="8570575" cy="240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ine 9"/>
          <p:cNvSpPr>
            <a:spLocks noChangeShapeType="1"/>
          </p:cNvSpPr>
          <p:nvPr/>
        </p:nvSpPr>
        <p:spPr bwMode="auto">
          <a:xfrm>
            <a:off x="5380775" y="3790696"/>
            <a:ext cx="5408612" cy="0"/>
          </a:xfrm>
          <a:prstGeom prst="line">
            <a:avLst/>
          </a:prstGeom>
          <a:noFill/>
          <a:ln w="13">
            <a:solidFill>
              <a:srgbClr val="2E2C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TextBox 4"/>
          <p:cNvSpPr txBox="1">
            <a:spLocks noChangeArrowheads="1"/>
          </p:cNvSpPr>
          <p:nvPr/>
        </p:nvSpPr>
        <p:spPr bwMode="auto">
          <a:xfrm>
            <a:off x="4443999" y="1559316"/>
            <a:ext cx="566413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rgbClr val="024C8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探究珠江口东侧水域夏季低氧长期变化规律及其驱动因素</a:t>
            </a:r>
            <a:endParaRPr kumimoji="0" lang="en-US" sz="3200" b="1" u="none" strike="noStrike" kern="1200" cap="none" spc="0" normalizeH="0" baseline="0" noProof="0" dirty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6" name="Freeform 8"/>
          <p:cNvSpPr>
            <a:spLocks/>
          </p:cNvSpPr>
          <p:nvPr/>
        </p:nvSpPr>
        <p:spPr bwMode="auto">
          <a:xfrm>
            <a:off x="4886095" y="3347999"/>
            <a:ext cx="269875" cy="312737"/>
          </a:xfrm>
          <a:custGeom>
            <a:avLst/>
            <a:gdLst>
              <a:gd name="T0" fmla="*/ 2147483647 w 274"/>
              <a:gd name="T1" fmla="*/ 2147483647 h 317"/>
              <a:gd name="T2" fmla="*/ 2147483647 w 274"/>
              <a:gd name="T3" fmla="*/ 2147483647 h 317"/>
              <a:gd name="T4" fmla="*/ 0 w 274"/>
              <a:gd name="T5" fmla="*/ 2147483647 h 317"/>
              <a:gd name="T6" fmla="*/ 0 w 274"/>
              <a:gd name="T7" fmla="*/ 2147483647 h 317"/>
              <a:gd name="T8" fmla="*/ 0 w 274"/>
              <a:gd name="T9" fmla="*/ 0 h 317"/>
              <a:gd name="T10" fmla="*/ 2147483647 w 274"/>
              <a:gd name="T11" fmla="*/ 2147483647 h 317"/>
              <a:gd name="T12" fmla="*/ 2147483647 w 274"/>
              <a:gd name="T13" fmla="*/ 2147483647 h 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" name="Line 9"/>
          <p:cNvSpPr>
            <a:spLocks noChangeShapeType="1"/>
          </p:cNvSpPr>
          <p:nvPr/>
        </p:nvSpPr>
        <p:spPr bwMode="auto">
          <a:xfrm>
            <a:off x="5380775" y="5471976"/>
            <a:ext cx="4705580" cy="14423"/>
          </a:xfrm>
          <a:prstGeom prst="line">
            <a:avLst/>
          </a:prstGeom>
          <a:noFill/>
          <a:ln w="13">
            <a:solidFill>
              <a:srgbClr val="2E2C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5303167" y="4814841"/>
            <a:ext cx="45415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24C8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评估不同机器学习模型性能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4" name="Freeform 8"/>
          <p:cNvSpPr>
            <a:spLocks/>
          </p:cNvSpPr>
          <p:nvPr/>
        </p:nvSpPr>
        <p:spPr bwMode="auto">
          <a:xfrm>
            <a:off x="4879745" y="5036908"/>
            <a:ext cx="271462" cy="312738"/>
          </a:xfrm>
          <a:custGeom>
            <a:avLst/>
            <a:gdLst>
              <a:gd name="T0" fmla="*/ 2147483647 w 274"/>
              <a:gd name="T1" fmla="*/ 2147483647 h 317"/>
              <a:gd name="T2" fmla="*/ 2147483647 w 274"/>
              <a:gd name="T3" fmla="*/ 2147483647 h 317"/>
              <a:gd name="T4" fmla="*/ 0 w 274"/>
              <a:gd name="T5" fmla="*/ 2147483647 h 317"/>
              <a:gd name="T6" fmla="*/ 0 w 274"/>
              <a:gd name="T7" fmla="*/ 2147483647 h 317"/>
              <a:gd name="T8" fmla="*/ 0 w 274"/>
              <a:gd name="T9" fmla="*/ 0 h 317"/>
              <a:gd name="T10" fmla="*/ 2147483647 w 274"/>
              <a:gd name="T11" fmla="*/ 2147483647 h 317"/>
              <a:gd name="T12" fmla="*/ 2147483647 w 274"/>
              <a:gd name="T13" fmla="*/ 2147483647 h 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" name="Oval 6"/>
          <p:cNvSpPr>
            <a:spLocks noChangeArrowheads="1"/>
          </p:cNvSpPr>
          <p:nvPr/>
        </p:nvSpPr>
        <p:spPr bwMode="auto">
          <a:xfrm>
            <a:off x="3662132" y="2966999"/>
            <a:ext cx="1076325" cy="1076325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6" name="Oval 7"/>
          <p:cNvSpPr>
            <a:spLocks noChangeArrowheads="1"/>
          </p:cNvSpPr>
          <p:nvPr/>
        </p:nvSpPr>
        <p:spPr bwMode="auto">
          <a:xfrm>
            <a:off x="3752620" y="3057485"/>
            <a:ext cx="896937" cy="895350"/>
          </a:xfrm>
          <a:prstGeom prst="ellipse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7" name="TextBox 18"/>
          <p:cNvSpPr txBox="1">
            <a:spLocks noChangeArrowheads="1"/>
          </p:cNvSpPr>
          <p:nvPr/>
        </p:nvSpPr>
        <p:spPr bwMode="auto">
          <a:xfrm>
            <a:off x="3752619" y="3181311"/>
            <a:ext cx="901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01</a:t>
            </a:r>
          </a:p>
        </p:txBody>
      </p:sp>
      <p:sp>
        <p:nvSpPr>
          <p:cNvPr id="90" name="Oval 6"/>
          <p:cNvSpPr>
            <a:spLocks noChangeArrowheads="1"/>
          </p:cNvSpPr>
          <p:nvPr/>
        </p:nvSpPr>
        <p:spPr bwMode="auto">
          <a:xfrm>
            <a:off x="3692296" y="4655909"/>
            <a:ext cx="1076325" cy="1076325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1" name="Oval 7"/>
          <p:cNvSpPr>
            <a:spLocks noChangeArrowheads="1"/>
          </p:cNvSpPr>
          <p:nvPr/>
        </p:nvSpPr>
        <p:spPr bwMode="auto">
          <a:xfrm>
            <a:off x="3782782" y="4746396"/>
            <a:ext cx="895350" cy="895350"/>
          </a:xfrm>
          <a:prstGeom prst="ellipse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" name="TextBox 25"/>
          <p:cNvSpPr txBox="1">
            <a:spLocks noChangeArrowheads="1"/>
          </p:cNvSpPr>
          <p:nvPr/>
        </p:nvSpPr>
        <p:spPr bwMode="auto">
          <a:xfrm>
            <a:off x="3774845" y="4903559"/>
            <a:ext cx="901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02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6DA7735-803C-47A3-8B78-875739CB2CA8}"/>
              </a:ext>
            </a:extLst>
          </p:cNvPr>
          <p:cNvSpPr txBox="1"/>
          <p:nvPr/>
        </p:nvSpPr>
        <p:spPr>
          <a:xfrm>
            <a:off x="372725" y="3685261"/>
            <a:ext cx="14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材料与方法</a:t>
            </a:r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50FD6C31-2B42-4FDC-8915-A633A3E52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5034" y="3067763"/>
            <a:ext cx="50702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24C8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使用机器学习方法</a:t>
            </a:r>
            <a:r>
              <a:rPr lang="zh-CN" altLang="en-US" sz="2800" dirty="0">
                <a:solidFill>
                  <a:srgbClr val="024C89"/>
                </a:solidFill>
                <a:latin typeface="微软雅黑" pitchFamily="34" charset="-122"/>
                <a:ea typeface="微软雅黑" pitchFamily="34" charset="-122"/>
              </a:rPr>
              <a:t>定量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24C8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分析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6825811-78C4-43C0-BAFF-D1158CE5ED02}"/>
              </a:ext>
            </a:extLst>
          </p:cNvPr>
          <p:cNvSpPr txBox="1"/>
          <p:nvPr/>
        </p:nvSpPr>
        <p:spPr>
          <a:xfrm>
            <a:off x="372726" y="4288524"/>
            <a:ext cx="14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结果与讨论</a:t>
            </a:r>
          </a:p>
        </p:txBody>
      </p:sp>
    </p:spTree>
    <p:extLst>
      <p:ext uri="{BB962C8B-B14F-4D97-AF65-F5344CB8AC3E}">
        <p14:creationId xmlns:p14="http://schemas.microsoft.com/office/powerpoint/2010/main" val="3009655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262" y="53008"/>
            <a:ext cx="1749287" cy="6745357"/>
          </a:xfrm>
          <a:prstGeom prst="roundRect">
            <a:avLst/>
          </a:prstGeom>
          <a:blipFill dpi="0" rotWithShape="1">
            <a:blip r:embed="rId3">
              <a:biLevel thresh="25000"/>
            </a:blip>
            <a:srcRect/>
            <a:tile tx="0" ty="0" sx="10000" sy="1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34819" y="53008"/>
            <a:ext cx="10210796" cy="6745357"/>
            <a:chOff x="1934819" y="53008"/>
            <a:chExt cx="10210796" cy="6745357"/>
          </a:xfrm>
        </p:grpSpPr>
        <p:sp>
          <p:nvSpPr>
            <p:cNvPr id="8" name="矩形 7"/>
            <p:cNvSpPr/>
            <p:nvPr/>
          </p:nvSpPr>
          <p:spPr>
            <a:xfrm>
              <a:off x="2517913" y="53340"/>
              <a:ext cx="8666922" cy="6745025"/>
            </a:xfrm>
            <a:prstGeom prst="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934819" y="53008"/>
              <a:ext cx="1603513" cy="6745357"/>
            </a:xfrm>
            <a:prstGeom prst="round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0542102" y="53008"/>
              <a:ext cx="1603513" cy="6745357"/>
            </a:xfrm>
            <a:prstGeom prst="round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1338467" y="55659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7340" y="55659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58347" y="557254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87220" y="557254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493" y="622850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3954" y="39756"/>
            <a:ext cx="530086" cy="887895"/>
            <a:chOff x="443954" y="39756"/>
            <a:chExt cx="530086" cy="887895"/>
          </a:xfrm>
        </p:grpSpPr>
        <p:sp>
          <p:nvSpPr>
            <p:cNvPr id="16" name="矩形 15"/>
            <p:cNvSpPr/>
            <p:nvPr/>
          </p:nvSpPr>
          <p:spPr>
            <a:xfrm>
              <a:off x="470448" y="39756"/>
              <a:ext cx="503592" cy="8746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43954" y="556593"/>
              <a:ext cx="530085" cy="371058"/>
            </a:xfrm>
            <a:prstGeom prst="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2726" y="1272209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2726" y="1875472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726" y="247873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2726" y="3081998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726" y="489178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圆角矩形 1"/>
          <p:cNvSpPr/>
          <p:nvPr/>
        </p:nvSpPr>
        <p:spPr>
          <a:xfrm>
            <a:off x="1872433" y="941615"/>
            <a:ext cx="1702607" cy="806718"/>
          </a:xfrm>
          <a:custGeom>
            <a:avLst/>
            <a:gdLst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106018 w 1444486"/>
              <a:gd name="connsiteY0" fmla="*/ 10049 h 779445"/>
              <a:gd name="connsiteX1" fmla="*/ 103524 w 1444486"/>
              <a:gd name="connsiteY1" fmla="*/ 158316 h 779445"/>
              <a:gd name="connsiteX2" fmla="*/ 1340962 w 1444486"/>
              <a:gd name="connsiteY2" fmla="*/ 158316 h 779445"/>
              <a:gd name="connsiteX3" fmla="*/ 1444486 w 1444486"/>
              <a:gd name="connsiteY3" fmla="*/ 261840 h 779445"/>
              <a:gd name="connsiteX4" fmla="*/ 1444486 w 1444486"/>
              <a:gd name="connsiteY4" fmla="*/ 675921 h 779445"/>
              <a:gd name="connsiteX5" fmla="*/ 1340962 w 1444486"/>
              <a:gd name="connsiteY5" fmla="*/ 779445 h 779445"/>
              <a:gd name="connsiteX6" fmla="*/ 103524 w 1444486"/>
              <a:gd name="connsiteY6" fmla="*/ 779445 h 779445"/>
              <a:gd name="connsiteX7" fmla="*/ 0 w 1444486"/>
              <a:gd name="connsiteY7" fmla="*/ 675921 h 779445"/>
              <a:gd name="connsiteX8" fmla="*/ 106018 w 1444486"/>
              <a:gd name="connsiteY8" fmla="*/ 10049 h 779445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539" h="806718">
                <a:moveTo>
                  <a:pt x="36071" y="10049"/>
                </a:moveTo>
                <a:cubicBezTo>
                  <a:pt x="36071" y="-47126"/>
                  <a:pt x="-23598" y="158316"/>
                  <a:pt x="33577" y="158316"/>
                </a:cubicBezTo>
                <a:lnTo>
                  <a:pt x="1271015" y="158316"/>
                </a:lnTo>
                <a:cubicBezTo>
                  <a:pt x="1328190" y="158316"/>
                  <a:pt x="1374539" y="204665"/>
                  <a:pt x="1374539" y="261840"/>
                </a:cubicBezTo>
                <a:lnTo>
                  <a:pt x="1374539" y="675921"/>
                </a:lnTo>
                <a:cubicBezTo>
                  <a:pt x="1374539" y="733096"/>
                  <a:pt x="1328190" y="779445"/>
                  <a:pt x="1271015" y="779445"/>
                </a:cubicBezTo>
                <a:lnTo>
                  <a:pt x="33577" y="779445"/>
                </a:lnTo>
                <a:cubicBezTo>
                  <a:pt x="-23598" y="779445"/>
                  <a:pt x="9566" y="839113"/>
                  <a:pt x="9566" y="781938"/>
                </a:cubicBezTo>
                <a:cubicBezTo>
                  <a:pt x="62574" y="789685"/>
                  <a:pt x="49323" y="187832"/>
                  <a:pt x="36071" y="1004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26366" y="1166663"/>
            <a:ext cx="121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  录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895070" y="1748333"/>
            <a:ext cx="2319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7406D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215369" y="2461141"/>
            <a:ext cx="3696881" cy="787035"/>
            <a:chOff x="3215369" y="2461141"/>
            <a:chExt cx="3696881" cy="787035"/>
          </a:xfrm>
        </p:grpSpPr>
        <p:sp>
          <p:nvSpPr>
            <p:cNvPr id="26" name="文本框 25"/>
            <p:cNvSpPr txBox="1"/>
            <p:nvPr/>
          </p:nvSpPr>
          <p:spPr>
            <a:xfrm>
              <a:off x="4214291" y="2663401"/>
              <a:ext cx="26979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 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研究背景</a:t>
              </a: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369" y="2461141"/>
              <a:ext cx="719341" cy="720000"/>
            </a:xfrm>
            <a:prstGeom prst="rect">
              <a:avLst/>
            </a:prstGeom>
          </p:spPr>
        </p:pic>
        <p:cxnSp>
          <p:nvCxnSpPr>
            <p:cNvPr id="5" name="直接连接符 4"/>
            <p:cNvCxnSpPr/>
            <p:nvPr/>
          </p:nvCxnSpPr>
          <p:spPr>
            <a:xfrm flipV="1">
              <a:off x="4121426" y="2461141"/>
              <a:ext cx="0" cy="72000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8405387" y="2461141"/>
            <a:ext cx="3070995" cy="787035"/>
            <a:chOff x="4121426" y="2461141"/>
            <a:chExt cx="3070995" cy="787035"/>
          </a:xfrm>
        </p:grpSpPr>
        <p:sp>
          <p:nvSpPr>
            <p:cNvPr id="32" name="文本框 31"/>
            <p:cNvSpPr txBox="1"/>
            <p:nvPr/>
          </p:nvSpPr>
          <p:spPr>
            <a:xfrm>
              <a:off x="4214291" y="2663401"/>
              <a:ext cx="2978130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 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材料与方法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 flipV="1">
              <a:off x="4121426" y="2461141"/>
              <a:ext cx="0" cy="72000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4125411" y="4169200"/>
            <a:ext cx="2956699" cy="787035"/>
            <a:chOff x="4121426" y="2461141"/>
            <a:chExt cx="2956699" cy="787035"/>
          </a:xfrm>
        </p:grpSpPr>
        <p:sp>
          <p:nvSpPr>
            <p:cNvPr id="36" name="文本框 35"/>
            <p:cNvSpPr txBox="1"/>
            <p:nvPr/>
          </p:nvSpPr>
          <p:spPr>
            <a:xfrm>
              <a:off x="4214290" y="2663401"/>
              <a:ext cx="28638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 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结果与讨论</a:t>
              </a:r>
            </a:p>
          </p:txBody>
        </p:sp>
        <p:cxnSp>
          <p:nvCxnSpPr>
            <p:cNvPr id="38" name="直接连接符 37"/>
            <p:cNvCxnSpPr/>
            <p:nvPr/>
          </p:nvCxnSpPr>
          <p:spPr>
            <a:xfrm flipV="1">
              <a:off x="4121426" y="2461141"/>
              <a:ext cx="0" cy="72000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8401402" y="4169200"/>
            <a:ext cx="2691072" cy="787035"/>
            <a:chOff x="4121426" y="2461141"/>
            <a:chExt cx="2691072" cy="787035"/>
          </a:xfrm>
        </p:grpSpPr>
        <p:sp>
          <p:nvSpPr>
            <p:cNvPr id="40" name="文本框 39"/>
            <p:cNvSpPr txBox="1"/>
            <p:nvPr/>
          </p:nvSpPr>
          <p:spPr>
            <a:xfrm>
              <a:off x="4214291" y="2663401"/>
              <a:ext cx="25982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 </a:t>
              </a:r>
              <a:r>
                <a:rPr lang="zh-CN" altLang="en-US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研究总结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 flipV="1">
              <a:off x="4121426" y="2461141"/>
              <a:ext cx="0" cy="72000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45" y="2456925"/>
            <a:ext cx="768240" cy="72000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11" y="4169200"/>
            <a:ext cx="634382" cy="7200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81" y="4169200"/>
            <a:ext cx="719248" cy="7200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294A80A0-71D4-455D-928B-2649EFA87407}"/>
              </a:ext>
            </a:extLst>
          </p:cNvPr>
          <p:cNvSpPr txBox="1"/>
          <p:nvPr/>
        </p:nvSpPr>
        <p:spPr>
          <a:xfrm>
            <a:off x="372725" y="3685261"/>
            <a:ext cx="14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材料与方法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2F90501-4C9C-4EB6-BB24-5645EEB85650}"/>
              </a:ext>
            </a:extLst>
          </p:cNvPr>
          <p:cNvSpPr txBox="1"/>
          <p:nvPr/>
        </p:nvSpPr>
        <p:spPr>
          <a:xfrm>
            <a:off x="372726" y="4288524"/>
            <a:ext cx="14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结果与讨论</a:t>
            </a:r>
          </a:p>
        </p:txBody>
      </p:sp>
    </p:spTree>
    <p:extLst>
      <p:ext uri="{BB962C8B-B14F-4D97-AF65-F5344CB8AC3E}">
        <p14:creationId xmlns:p14="http://schemas.microsoft.com/office/powerpoint/2010/main" val="3299417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262" y="53008"/>
            <a:ext cx="1749287" cy="6745357"/>
          </a:xfrm>
          <a:prstGeom prst="roundRect">
            <a:avLst/>
          </a:prstGeom>
          <a:blipFill dpi="0" rotWithShape="1">
            <a:blip r:embed="rId3">
              <a:biLevel thresh="25000"/>
            </a:blip>
            <a:srcRect/>
            <a:tile tx="0" ty="0" sx="10000" sy="1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34819" y="53008"/>
            <a:ext cx="10210796" cy="6745357"/>
            <a:chOff x="1934819" y="53008"/>
            <a:chExt cx="10210796" cy="6745357"/>
          </a:xfrm>
        </p:grpSpPr>
        <p:sp>
          <p:nvSpPr>
            <p:cNvPr id="6" name="圆角矩形 5"/>
            <p:cNvSpPr/>
            <p:nvPr/>
          </p:nvSpPr>
          <p:spPr>
            <a:xfrm>
              <a:off x="1934819" y="53008"/>
              <a:ext cx="1603513" cy="6745357"/>
            </a:xfrm>
            <a:prstGeom prst="round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0542102" y="53008"/>
              <a:ext cx="1603513" cy="6745357"/>
            </a:xfrm>
            <a:prstGeom prst="roundRect">
              <a:avLst/>
            </a:prstGeom>
            <a:blipFill dpi="0" rotWithShape="1">
              <a:blip r:embed="rId3">
                <a:biLevel thresh="25000"/>
              </a:blip>
              <a:srcRect/>
              <a:tile tx="0" ty="0" sx="10000" sy="1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1338467" y="55659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7340" y="55659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58347" y="557254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87220" y="557254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493" y="622850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3954" y="39756"/>
            <a:ext cx="530086" cy="887895"/>
            <a:chOff x="443954" y="39756"/>
            <a:chExt cx="530086" cy="887895"/>
          </a:xfrm>
        </p:grpSpPr>
        <p:sp>
          <p:nvSpPr>
            <p:cNvPr id="16" name="矩形 15"/>
            <p:cNvSpPr/>
            <p:nvPr/>
          </p:nvSpPr>
          <p:spPr>
            <a:xfrm>
              <a:off x="470448" y="39756"/>
              <a:ext cx="503592" cy="8746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43954" y="556593"/>
              <a:ext cx="530085" cy="371058"/>
            </a:xfrm>
            <a:prstGeom prst="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2726" y="1272209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2726" y="1875472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726" y="247873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2726" y="3081998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72725" y="3685261"/>
            <a:ext cx="14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材料与方法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726" y="489178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圆角矩形 1"/>
          <p:cNvSpPr/>
          <p:nvPr/>
        </p:nvSpPr>
        <p:spPr>
          <a:xfrm>
            <a:off x="1852113" y="941615"/>
            <a:ext cx="2241105" cy="806718"/>
          </a:xfrm>
          <a:custGeom>
            <a:avLst/>
            <a:gdLst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106018 w 1444486"/>
              <a:gd name="connsiteY0" fmla="*/ 10049 h 779445"/>
              <a:gd name="connsiteX1" fmla="*/ 103524 w 1444486"/>
              <a:gd name="connsiteY1" fmla="*/ 158316 h 779445"/>
              <a:gd name="connsiteX2" fmla="*/ 1340962 w 1444486"/>
              <a:gd name="connsiteY2" fmla="*/ 158316 h 779445"/>
              <a:gd name="connsiteX3" fmla="*/ 1444486 w 1444486"/>
              <a:gd name="connsiteY3" fmla="*/ 261840 h 779445"/>
              <a:gd name="connsiteX4" fmla="*/ 1444486 w 1444486"/>
              <a:gd name="connsiteY4" fmla="*/ 675921 h 779445"/>
              <a:gd name="connsiteX5" fmla="*/ 1340962 w 1444486"/>
              <a:gd name="connsiteY5" fmla="*/ 779445 h 779445"/>
              <a:gd name="connsiteX6" fmla="*/ 103524 w 1444486"/>
              <a:gd name="connsiteY6" fmla="*/ 779445 h 779445"/>
              <a:gd name="connsiteX7" fmla="*/ 0 w 1444486"/>
              <a:gd name="connsiteY7" fmla="*/ 675921 h 779445"/>
              <a:gd name="connsiteX8" fmla="*/ 106018 w 1444486"/>
              <a:gd name="connsiteY8" fmla="*/ 10049 h 779445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539" h="806718">
                <a:moveTo>
                  <a:pt x="36071" y="10049"/>
                </a:moveTo>
                <a:cubicBezTo>
                  <a:pt x="36071" y="-47126"/>
                  <a:pt x="-23598" y="158316"/>
                  <a:pt x="33577" y="158316"/>
                </a:cubicBezTo>
                <a:lnTo>
                  <a:pt x="1271015" y="158316"/>
                </a:lnTo>
                <a:cubicBezTo>
                  <a:pt x="1328190" y="158316"/>
                  <a:pt x="1374539" y="204665"/>
                  <a:pt x="1374539" y="261840"/>
                </a:cubicBezTo>
                <a:lnTo>
                  <a:pt x="1374539" y="675921"/>
                </a:lnTo>
                <a:cubicBezTo>
                  <a:pt x="1374539" y="733096"/>
                  <a:pt x="1328190" y="779445"/>
                  <a:pt x="1271015" y="779445"/>
                </a:cubicBezTo>
                <a:lnTo>
                  <a:pt x="33577" y="779445"/>
                </a:lnTo>
                <a:cubicBezTo>
                  <a:pt x="-23598" y="779445"/>
                  <a:pt x="9566" y="839113"/>
                  <a:pt x="9566" y="781938"/>
                </a:cubicBezTo>
                <a:cubicBezTo>
                  <a:pt x="62574" y="789685"/>
                  <a:pt x="49323" y="187832"/>
                  <a:pt x="36071" y="1004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019936" y="1179876"/>
            <a:ext cx="2093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srgbClr val="FBFB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研究区域概况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BFBF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575040" y="1218287"/>
            <a:ext cx="8570575" cy="240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9765636" y="742122"/>
            <a:ext cx="2379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2E9535C-E842-46AC-9BD8-44079E77EDCA}"/>
              </a:ext>
            </a:extLst>
          </p:cNvPr>
          <p:cNvSpPr txBox="1"/>
          <p:nvPr/>
        </p:nvSpPr>
        <p:spPr>
          <a:xfrm>
            <a:off x="7691841" y="2869667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1984-2018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835D722-3DBB-4403-A0C8-4711B1809692}"/>
              </a:ext>
            </a:extLst>
          </p:cNvPr>
          <p:cNvSpPr txBox="1"/>
          <p:nvPr/>
        </p:nvSpPr>
        <p:spPr>
          <a:xfrm>
            <a:off x="7708222" y="3509038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香港水域外围水文站点数据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966137D-A350-4D9C-8745-F59292BBD3CA}"/>
              </a:ext>
            </a:extLst>
          </p:cNvPr>
          <p:cNvSpPr/>
          <p:nvPr/>
        </p:nvSpPr>
        <p:spPr>
          <a:xfrm>
            <a:off x="8026024" y="4016885"/>
            <a:ext cx="35756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NM5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NM6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NM8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SM16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SM17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SM18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SM19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MM14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MM15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MM19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E1E27C5-EA76-4BF1-9C9D-8D22D76A8F31}"/>
              </a:ext>
            </a:extLst>
          </p:cNvPr>
          <p:cNvSpPr txBox="1"/>
          <p:nvPr/>
        </p:nvSpPr>
        <p:spPr>
          <a:xfrm>
            <a:off x="7708222" y="2022430"/>
            <a:ext cx="2992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香港环保署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3A7E72F-EF36-4F22-9290-8BF369AED10F}"/>
              </a:ext>
            </a:extLst>
          </p:cNvPr>
          <p:cNvSpPr/>
          <p:nvPr/>
        </p:nvSpPr>
        <p:spPr>
          <a:xfrm>
            <a:off x="7708222" y="5324526"/>
            <a:ext cx="3575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万山岛气象站气象数据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C1B71AD-4083-478C-941A-EAEBD838DE0A}"/>
              </a:ext>
            </a:extLst>
          </p:cNvPr>
          <p:cNvSpPr txBox="1"/>
          <p:nvPr/>
        </p:nvSpPr>
        <p:spPr>
          <a:xfrm>
            <a:off x="372726" y="4288524"/>
            <a:ext cx="14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结果与讨论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868B76C-B02E-4F18-A8EB-67F6A42F63C4}"/>
              </a:ext>
            </a:extLst>
          </p:cNvPr>
          <p:cNvSpPr txBox="1"/>
          <p:nvPr/>
        </p:nvSpPr>
        <p:spPr>
          <a:xfrm>
            <a:off x="2925721" y="5970950"/>
            <a:ext cx="39405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Fig.2 </a:t>
            </a:r>
            <a:r>
              <a:rPr lang="zh-CN" altLang="zh-CN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选取珠江口水文站点与气象站点分布</a:t>
            </a:r>
          </a:p>
          <a:p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93CDC8C-A3D7-446A-9AFE-B5D5CDFCB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57" y="2264334"/>
            <a:ext cx="4681983" cy="3511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261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262" y="53008"/>
            <a:ext cx="1749287" cy="6745357"/>
          </a:xfrm>
          <a:prstGeom prst="roundRect">
            <a:avLst/>
          </a:prstGeom>
          <a:blipFill dpi="0" rotWithShape="1">
            <a:blip r:embed="rId3">
              <a:biLevel thresh="25000"/>
            </a:blip>
            <a:srcRect/>
            <a:tile tx="0" ty="0" sx="10000" sy="1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38467" y="55659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7340" y="55659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58347" y="557254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87220" y="557254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493" y="622850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3954" y="39756"/>
            <a:ext cx="530086" cy="887895"/>
            <a:chOff x="443954" y="39756"/>
            <a:chExt cx="530086" cy="887895"/>
          </a:xfrm>
        </p:grpSpPr>
        <p:sp>
          <p:nvSpPr>
            <p:cNvPr id="16" name="矩形 15"/>
            <p:cNvSpPr/>
            <p:nvPr/>
          </p:nvSpPr>
          <p:spPr>
            <a:xfrm>
              <a:off x="470448" y="39756"/>
              <a:ext cx="503592" cy="8746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43954" y="556593"/>
              <a:ext cx="530085" cy="371058"/>
            </a:xfrm>
            <a:prstGeom prst="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2726" y="1272209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2726" y="1875472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726" y="247873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2726" y="3081998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72725" y="3685261"/>
            <a:ext cx="14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材料与方法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726" y="489178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圆角矩形 1"/>
          <p:cNvSpPr/>
          <p:nvPr/>
        </p:nvSpPr>
        <p:spPr>
          <a:xfrm>
            <a:off x="1862273" y="941615"/>
            <a:ext cx="1937567" cy="806718"/>
          </a:xfrm>
          <a:custGeom>
            <a:avLst/>
            <a:gdLst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106018 w 1444486"/>
              <a:gd name="connsiteY0" fmla="*/ 10049 h 779445"/>
              <a:gd name="connsiteX1" fmla="*/ 103524 w 1444486"/>
              <a:gd name="connsiteY1" fmla="*/ 158316 h 779445"/>
              <a:gd name="connsiteX2" fmla="*/ 1340962 w 1444486"/>
              <a:gd name="connsiteY2" fmla="*/ 158316 h 779445"/>
              <a:gd name="connsiteX3" fmla="*/ 1444486 w 1444486"/>
              <a:gd name="connsiteY3" fmla="*/ 261840 h 779445"/>
              <a:gd name="connsiteX4" fmla="*/ 1444486 w 1444486"/>
              <a:gd name="connsiteY4" fmla="*/ 675921 h 779445"/>
              <a:gd name="connsiteX5" fmla="*/ 1340962 w 1444486"/>
              <a:gd name="connsiteY5" fmla="*/ 779445 h 779445"/>
              <a:gd name="connsiteX6" fmla="*/ 103524 w 1444486"/>
              <a:gd name="connsiteY6" fmla="*/ 779445 h 779445"/>
              <a:gd name="connsiteX7" fmla="*/ 0 w 1444486"/>
              <a:gd name="connsiteY7" fmla="*/ 675921 h 779445"/>
              <a:gd name="connsiteX8" fmla="*/ 106018 w 1444486"/>
              <a:gd name="connsiteY8" fmla="*/ 10049 h 779445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539" h="806718">
                <a:moveTo>
                  <a:pt x="36071" y="10049"/>
                </a:moveTo>
                <a:cubicBezTo>
                  <a:pt x="36071" y="-47126"/>
                  <a:pt x="-23598" y="158316"/>
                  <a:pt x="33577" y="158316"/>
                </a:cubicBezTo>
                <a:lnTo>
                  <a:pt x="1271015" y="158316"/>
                </a:lnTo>
                <a:cubicBezTo>
                  <a:pt x="1328190" y="158316"/>
                  <a:pt x="1374539" y="204665"/>
                  <a:pt x="1374539" y="261840"/>
                </a:cubicBezTo>
                <a:lnTo>
                  <a:pt x="1374539" y="675921"/>
                </a:lnTo>
                <a:cubicBezTo>
                  <a:pt x="1374539" y="733096"/>
                  <a:pt x="1328190" y="779445"/>
                  <a:pt x="1271015" y="779445"/>
                </a:cubicBezTo>
                <a:lnTo>
                  <a:pt x="33577" y="779445"/>
                </a:lnTo>
                <a:cubicBezTo>
                  <a:pt x="-23598" y="779445"/>
                  <a:pt x="9566" y="839113"/>
                  <a:pt x="9566" y="781938"/>
                </a:cubicBezTo>
                <a:cubicBezTo>
                  <a:pt x="62574" y="789685"/>
                  <a:pt x="49323" y="187832"/>
                  <a:pt x="36071" y="1004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019936" y="1179876"/>
            <a:ext cx="179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响应变量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575040" y="1218287"/>
            <a:ext cx="8570575" cy="240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9765636" y="742122"/>
            <a:ext cx="2379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数据预处理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D41A689-6B3B-434C-AC0C-4769E0044961}"/>
              </a:ext>
            </a:extLst>
          </p:cNvPr>
          <p:cNvSpPr txBox="1"/>
          <p:nvPr/>
        </p:nvSpPr>
        <p:spPr>
          <a:xfrm>
            <a:off x="372726" y="4288524"/>
            <a:ext cx="14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结果与讨论</a:t>
            </a:r>
          </a:p>
        </p:txBody>
      </p:sp>
      <p:sp>
        <p:nvSpPr>
          <p:cNvPr id="30" name="Oval 6">
            <a:extLst>
              <a:ext uri="{FF2B5EF4-FFF2-40B4-BE49-F238E27FC236}">
                <a16:creationId xmlns:a16="http://schemas.microsoft.com/office/drawing/2014/main" id="{68CEFB0C-FC22-40F0-902D-E1EAB9A80E9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56341" y="3493019"/>
            <a:ext cx="1300162" cy="1298575"/>
          </a:xfrm>
          <a:prstGeom prst="ellipse">
            <a:avLst/>
          </a:prstGeom>
          <a:solidFill>
            <a:srgbClr val="D6D6D6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782C3365-561E-4852-81BD-04CAEDE63064}"/>
              </a:ext>
            </a:extLst>
          </p:cNvPr>
          <p:cNvSpPr>
            <a:spLocks/>
          </p:cNvSpPr>
          <p:nvPr/>
        </p:nvSpPr>
        <p:spPr bwMode="auto">
          <a:xfrm flipH="1">
            <a:off x="5490925" y="2527418"/>
            <a:ext cx="1157287" cy="3043238"/>
          </a:xfrm>
          <a:custGeom>
            <a:avLst/>
            <a:gdLst>
              <a:gd name="T0" fmla="*/ 2147483647 w 1750"/>
              <a:gd name="T1" fmla="*/ 2147483647 h 5527"/>
              <a:gd name="T2" fmla="*/ 2147483647 w 1750"/>
              <a:gd name="T3" fmla="*/ 2147483647 h 5527"/>
              <a:gd name="T4" fmla="*/ 2147483647 w 1750"/>
              <a:gd name="T5" fmla="*/ 2147483647 h 5527"/>
              <a:gd name="T6" fmla="*/ 2147483647 w 1750"/>
              <a:gd name="T7" fmla="*/ 2147483647 h 5527"/>
              <a:gd name="T8" fmla="*/ 0 w 1750"/>
              <a:gd name="T9" fmla="*/ 2147483647 h 5527"/>
              <a:gd name="T10" fmla="*/ 2147483647 w 1750"/>
              <a:gd name="T11" fmla="*/ 0 h 5527"/>
              <a:gd name="T12" fmla="*/ 2147483647 w 1750"/>
              <a:gd name="T13" fmla="*/ 2147483647 h 552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rgbClr val="8A8A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Line 11">
            <a:extLst>
              <a:ext uri="{FF2B5EF4-FFF2-40B4-BE49-F238E27FC236}">
                <a16:creationId xmlns:a16="http://schemas.microsoft.com/office/drawing/2014/main" id="{8F3150D0-DF2B-47B3-A3FD-D2BC3E8D14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11132" y="2630212"/>
            <a:ext cx="849312" cy="823913"/>
          </a:xfrm>
          <a:prstGeom prst="line">
            <a:avLst/>
          </a:prstGeom>
          <a:noFill/>
          <a:ln w="12700">
            <a:solidFill>
              <a:srgbClr val="2E2C2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Line 12">
            <a:extLst>
              <a:ext uri="{FF2B5EF4-FFF2-40B4-BE49-F238E27FC236}">
                <a16:creationId xmlns:a16="http://schemas.microsoft.com/office/drawing/2014/main" id="{3F28AED3-1531-48DD-9B53-90321A65033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05691" y="4751906"/>
            <a:ext cx="747712" cy="723900"/>
          </a:xfrm>
          <a:prstGeom prst="line">
            <a:avLst/>
          </a:prstGeom>
          <a:noFill/>
          <a:ln w="12700">
            <a:solidFill>
              <a:srgbClr val="2E2C2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Oval 14">
            <a:extLst>
              <a:ext uri="{FF2B5EF4-FFF2-40B4-BE49-F238E27FC236}">
                <a16:creationId xmlns:a16="http://schemas.microsoft.com/office/drawing/2014/main" id="{A6D53491-9777-4B0B-9558-184F313B322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475404" y="3610494"/>
            <a:ext cx="1063625" cy="1063625"/>
          </a:xfrm>
          <a:prstGeom prst="ellipse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extBox 55">
            <a:extLst>
              <a:ext uri="{FF2B5EF4-FFF2-40B4-BE49-F238E27FC236}">
                <a16:creationId xmlns:a16="http://schemas.microsoft.com/office/drawing/2014/main" id="{EDA6FD7B-CBBF-4433-9E4F-6DF52F0B8F5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475403" y="3794644"/>
            <a:ext cx="10302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0"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响应</a:t>
            </a:r>
            <a:endParaRPr lang="en-US" altLang="zh-CN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变量</a:t>
            </a:r>
            <a:endParaRPr lang="en-US" altLang="zh-CN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8D81032-D931-4BA7-A3A8-6C6DB132C7E1}"/>
              </a:ext>
            </a:extLst>
          </p:cNvPr>
          <p:cNvSpPr/>
          <p:nvPr/>
        </p:nvSpPr>
        <p:spPr>
          <a:xfrm>
            <a:off x="5665064" y="4612657"/>
            <a:ext cx="1603512" cy="469064"/>
          </a:xfrm>
          <a:prstGeom prst="rect">
            <a:avLst/>
          </a:prstGeom>
          <a:solidFill>
            <a:srgbClr val="024C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表层叶绿素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92A8517-4225-405F-8B89-003BDA66F518}"/>
              </a:ext>
            </a:extLst>
          </p:cNvPr>
          <p:cNvSpPr/>
          <p:nvPr/>
        </p:nvSpPr>
        <p:spPr>
          <a:xfrm>
            <a:off x="5624920" y="3124156"/>
            <a:ext cx="1603512" cy="469064"/>
          </a:xfrm>
          <a:prstGeom prst="rect">
            <a:avLst/>
          </a:prstGeom>
          <a:solidFill>
            <a:srgbClr val="024C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表层无机氮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C81D875-6C4A-41E8-9D72-5AA2FFEF3844}"/>
              </a:ext>
            </a:extLst>
          </p:cNvPr>
          <p:cNvSpPr/>
          <p:nvPr/>
        </p:nvSpPr>
        <p:spPr>
          <a:xfrm>
            <a:off x="5979576" y="3859312"/>
            <a:ext cx="1344512" cy="469064"/>
          </a:xfrm>
          <a:prstGeom prst="rect">
            <a:avLst/>
          </a:prstGeom>
          <a:solidFill>
            <a:srgbClr val="024C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底层水温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6B67C09-7660-47BB-B2BA-FC5F845B9E78}"/>
              </a:ext>
            </a:extLst>
          </p:cNvPr>
          <p:cNvSpPr/>
          <p:nvPr/>
        </p:nvSpPr>
        <p:spPr>
          <a:xfrm>
            <a:off x="5310650" y="2382501"/>
            <a:ext cx="1243378" cy="469064"/>
          </a:xfrm>
          <a:prstGeom prst="rect">
            <a:avLst/>
          </a:prstGeom>
          <a:solidFill>
            <a:srgbClr val="024C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径流流量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779E7E4-6640-40F1-909A-9ABD5589D16D}"/>
              </a:ext>
            </a:extLst>
          </p:cNvPr>
          <p:cNvSpPr/>
          <p:nvPr/>
        </p:nvSpPr>
        <p:spPr>
          <a:xfrm>
            <a:off x="5310650" y="5336124"/>
            <a:ext cx="1243378" cy="469064"/>
          </a:xfrm>
          <a:prstGeom prst="rect">
            <a:avLst/>
          </a:prstGeom>
          <a:solidFill>
            <a:srgbClr val="024C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风速</a:t>
            </a:r>
          </a:p>
        </p:txBody>
      </p:sp>
      <p:pic>
        <p:nvPicPr>
          <p:cNvPr id="24" name="图形 23" descr="线箭头平直">
            <a:extLst>
              <a:ext uri="{FF2B5EF4-FFF2-40B4-BE49-F238E27FC236}">
                <a16:creationId xmlns:a16="http://schemas.microsoft.com/office/drawing/2014/main" id="{BFDB5781-88A5-4BFD-BBDD-218169AF3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821509" y="3562464"/>
            <a:ext cx="1344512" cy="9144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7C059DC-D025-452C-9C81-F900F0797096}"/>
              </a:ext>
            </a:extLst>
          </p:cNvPr>
          <p:cNvSpPr txBox="1"/>
          <p:nvPr/>
        </p:nvSpPr>
        <p:spPr>
          <a:xfrm>
            <a:off x="7868031" y="3539163"/>
            <a:ext cx="124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数据同化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54D9822-988F-493D-BB39-A47EFA89FA5A}"/>
              </a:ext>
            </a:extLst>
          </p:cNvPr>
          <p:cNvSpPr txBox="1"/>
          <p:nvPr/>
        </p:nvSpPr>
        <p:spPr>
          <a:xfrm>
            <a:off x="7955699" y="4130833"/>
            <a:ext cx="124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归一化</a:t>
            </a:r>
          </a:p>
        </p:txBody>
      </p:sp>
      <p:sp>
        <p:nvSpPr>
          <p:cNvPr id="53" name="Oval 6">
            <a:extLst>
              <a:ext uri="{FF2B5EF4-FFF2-40B4-BE49-F238E27FC236}">
                <a16:creationId xmlns:a16="http://schemas.microsoft.com/office/drawing/2014/main" id="{5514541D-ED47-4342-BB10-5A636DA219B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533541" y="3370377"/>
            <a:ext cx="1300162" cy="1298575"/>
          </a:xfrm>
          <a:prstGeom prst="ellipse">
            <a:avLst/>
          </a:prstGeom>
          <a:solidFill>
            <a:srgbClr val="D6D6D6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Oval 14">
            <a:extLst>
              <a:ext uri="{FF2B5EF4-FFF2-40B4-BE49-F238E27FC236}">
                <a16:creationId xmlns:a16="http://schemas.microsoft.com/office/drawing/2014/main" id="{B72EA97C-8892-4136-8873-B3B41C573D6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652604" y="3487852"/>
            <a:ext cx="1063625" cy="1063625"/>
          </a:xfrm>
          <a:prstGeom prst="ellipse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TextBox 55">
            <a:extLst>
              <a:ext uri="{FF2B5EF4-FFF2-40B4-BE49-F238E27FC236}">
                <a16:creationId xmlns:a16="http://schemas.microsoft.com/office/drawing/2014/main" id="{FF680507-41AF-41F9-9C93-B03CAF8C594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652603" y="3672002"/>
            <a:ext cx="10302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模型</a:t>
            </a:r>
            <a:endParaRPr lang="en-US" altLang="zh-CN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输入</a:t>
            </a:r>
            <a:endParaRPr lang="en-US" altLang="zh-CN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711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1" grpId="0"/>
      <p:bldP spid="53" grpId="0" animBg="1" autoUpdateAnimBg="0"/>
      <p:bldP spid="54" grpId="0" animBg="1" autoUpdateAnimBg="0"/>
      <p:bldP spid="5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262" y="53008"/>
            <a:ext cx="1749287" cy="6745357"/>
          </a:xfrm>
          <a:prstGeom prst="roundRect">
            <a:avLst/>
          </a:prstGeom>
          <a:blipFill dpi="0" rotWithShape="1">
            <a:blip r:embed="rId3">
              <a:biLevel thresh="25000"/>
            </a:blip>
            <a:srcRect/>
            <a:tile tx="0" ty="0" sx="10000" sy="1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38467" y="55659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7340" y="55659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58347" y="5572541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87220" y="5572540"/>
            <a:ext cx="318053" cy="318053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7493" y="622850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17373" y="5665308"/>
            <a:ext cx="728873" cy="159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35000">
                <a:schemeClr val="tx1"/>
              </a:gs>
              <a:gs pos="64000">
                <a:schemeClr val="tx1"/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3954" y="39756"/>
            <a:ext cx="530086" cy="887895"/>
            <a:chOff x="443954" y="39756"/>
            <a:chExt cx="530086" cy="887895"/>
          </a:xfrm>
        </p:grpSpPr>
        <p:sp>
          <p:nvSpPr>
            <p:cNvPr id="16" name="矩形 15"/>
            <p:cNvSpPr/>
            <p:nvPr/>
          </p:nvSpPr>
          <p:spPr>
            <a:xfrm>
              <a:off x="470448" y="39756"/>
              <a:ext cx="503592" cy="8746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43954" y="556593"/>
              <a:ext cx="530085" cy="371058"/>
            </a:xfrm>
            <a:prstGeom prst="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2726" y="1272209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导航栏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2726" y="1875472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726" y="247873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2726" y="3081998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72725" y="3685261"/>
            <a:ext cx="14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材料与方法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726" y="4891785"/>
            <a:ext cx="12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圆角矩形 1"/>
          <p:cNvSpPr/>
          <p:nvPr/>
        </p:nvSpPr>
        <p:spPr>
          <a:xfrm>
            <a:off x="1872433" y="941615"/>
            <a:ext cx="1937567" cy="806718"/>
          </a:xfrm>
          <a:custGeom>
            <a:avLst/>
            <a:gdLst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0 w 1444486"/>
              <a:gd name="connsiteY0" fmla="*/ 103524 h 621129"/>
              <a:gd name="connsiteX1" fmla="*/ 103524 w 1444486"/>
              <a:gd name="connsiteY1" fmla="*/ 0 h 621129"/>
              <a:gd name="connsiteX2" fmla="*/ 1340962 w 1444486"/>
              <a:gd name="connsiteY2" fmla="*/ 0 h 621129"/>
              <a:gd name="connsiteX3" fmla="*/ 1444486 w 1444486"/>
              <a:gd name="connsiteY3" fmla="*/ 103524 h 621129"/>
              <a:gd name="connsiteX4" fmla="*/ 1444486 w 1444486"/>
              <a:gd name="connsiteY4" fmla="*/ 517605 h 621129"/>
              <a:gd name="connsiteX5" fmla="*/ 1340962 w 1444486"/>
              <a:gd name="connsiteY5" fmla="*/ 621129 h 621129"/>
              <a:gd name="connsiteX6" fmla="*/ 103524 w 1444486"/>
              <a:gd name="connsiteY6" fmla="*/ 621129 h 621129"/>
              <a:gd name="connsiteX7" fmla="*/ 0 w 1444486"/>
              <a:gd name="connsiteY7" fmla="*/ 517605 h 621129"/>
              <a:gd name="connsiteX8" fmla="*/ 0 w 1444486"/>
              <a:gd name="connsiteY8" fmla="*/ 103524 h 621129"/>
              <a:gd name="connsiteX0" fmla="*/ 106018 w 1444486"/>
              <a:gd name="connsiteY0" fmla="*/ 10049 h 779445"/>
              <a:gd name="connsiteX1" fmla="*/ 103524 w 1444486"/>
              <a:gd name="connsiteY1" fmla="*/ 158316 h 779445"/>
              <a:gd name="connsiteX2" fmla="*/ 1340962 w 1444486"/>
              <a:gd name="connsiteY2" fmla="*/ 158316 h 779445"/>
              <a:gd name="connsiteX3" fmla="*/ 1444486 w 1444486"/>
              <a:gd name="connsiteY3" fmla="*/ 261840 h 779445"/>
              <a:gd name="connsiteX4" fmla="*/ 1444486 w 1444486"/>
              <a:gd name="connsiteY4" fmla="*/ 675921 h 779445"/>
              <a:gd name="connsiteX5" fmla="*/ 1340962 w 1444486"/>
              <a:gd name="connsiteY5" fmla="*/ 779445 h 779445"/>
              <a:gd name="connsiteX6" fmla="*/ 103524 w 1444486"/>
              <a:gd name="connsiteY6" fmla="*/ 779445 h 779445"/>
              <a:gd name="connsiteX7" fmla="*/ 0 w 1444486"/>
              <a:gd name="connsiteY7" fmla="*/ 675921 h 779445"/>
              <a:gd name="connsiteX8" fmla="*/ 106018 w 1444486"/>
              <a:gd name="connsiteY8" fmla="*/ 10049 h 779445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  <a:gd name="connsiteX0" fmla="*/ 36071 w 1374539"/>
              <a:gd name="connsiteY0" fmla="*/ 10049 h 806718"/>
              <a:gd name="connsiteX1" fmla="*/ 33577 w 1374539"/>
              <a:gd name="connsiteY1" fmla="*/ 158316 h 806718"/>
              <a:gd name="connsiteX2" fmla="*/ 1271015 w 1374539"/>
              <a:gd name="connsiteY2" fmla="*/ 158316 h 806718"/>
              <a:gd name="connsiteX3" fmla="*/ 1374539 w 1374539"/>
              <a:gd name="connsiteY3" fmla="*/ 261840 h 806718"/>
              <a:gd name="connsiteX4" fmla="*/ 1374539 w 1374539"/>
              <a:gd name="connsiteY4" fmla="*/ 675921 h 806718"/>
              <a:gd name="connsiteX5" fmla="*/ 1271015 w 1374539"/>
              <a:gd name="connsiteY5" fmla="*/ 779445 h 806718"/>
              <a:gd name="connsiteX6" fmla="*/ 33577 w 1374539"/>
              <a:gd name="connsiteY6" fmla="*/ 779445 h 806718"/>
              <a:gd name="connsiteX7" fmla="*/ 9566 w 1374539"/>
              <a:gd name="connsiteY7" fmla="*/ 781938 h 806718"/>
              <a:gd name="connsiteX8" fmla="*/ 36071 w 1374539"/>
              <a:gd name="connsiteY8" fmla="*/ 10049 h 80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539" h="806718">
                <a:moveTo>
                  <a:pt x="36071" y="10049"/>
                </a:moveTo>
                <a:cubicBezTo>
                  <a:pt x="36071" y="-47126"/>
                  <a:pt x="-23598" y="158316"/>
                  <a:pt x="33577" y="158316"/>
                </a:cubicBezTo>
                <a:lnTo>
                  <a:pt x="1271015" y="158316"/>
                </a:lnTo>
                <a:cubicBezTo>
                  <a:pt x="1328190" y="158316"/>
                  <a:pt x="1374539" y="204665"/>
                  <a:pt x="1374539" y="261840"/>
                </a:cubicBezTo>
                <a:lnTo>
                  <a:pt x="1374539" y="675921"/>
                </a:lnTo>
                <a:cubicBezTo>
                  <a:pt x="1374539" y="733096"/>
                  <a:pt x="1328190" y="779445"/>
                  <a:pt x="1271015" y="779445"/>
                </a:cubicBezTo>
                <a:lnTo>
                  <a:pt x="33577" y="779445"/>
                </a:lnTo>
                <a:cubicBezTo>
                  <a:pt x="-23598" y="779445"/>
                  <a:pt x="9566" y="839113"/>
                  <a:pt x="9566" y="781938"/>
                </a:cubicBezTo>
                <a:cubicBezTo>
                  <a:pt x="62574" y="789685"/>
                  <a:pt x="49323" y="187832"/>
                  <a:pt x="36071" y="1004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7406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019936" y="1179876"/>
            <a:ext cx="179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解释变量</a:t>
            </a: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3575040" y="1218287"/>
            <a:ext cx="8570575" cy="240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9765636" y="742122"/>
            <a:ext cx="2379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主成分分析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A9599-FE3D-4FAA-848B-609E6B7D0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83" b="93043" l="5677" r="92140">
                        <a14:foregroundMark x1="51528" y1="8696" x2="51528" y2="8696"/>
                        <a14:foregroundMark x1="8297" y1="53043" x2="8297" y2="53043"/>
                        <a14:foregroundMark x1="37555" y1="89565" x2="37555" y2="89565"/>
                        <a14:foregroundMark x1="58952" y1="91304" x2="58952" y2="91304"/>
                        <a14:foregroundMark x1="90830" y1="66957" x2="90830" y2="66957"/>
                        <a14:foregroundMark x1="92576" y1="46522" x2="92576" y2="46522"/>
                        <a14:foregroundMark x1="47598" y1="6087" x2="50218" y2="5217"/>
                        <a14:foregroundMark x1="51092" y1="92609" x2="48908" y2="92609"/>
                        <a14:foregroundMark x1="42358" y1="93043" x2="62009" y2="93478"/>
                        <a14:foregroundMark x1="6550" y1="43913" x2="5677" y2="54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3894" y="2754841"/>
            <a:ext cx="2872331" cy="288487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FCF7FF4-5BDD-4B56-B056-4DA34D193E06}"/>
              </a:ext>
            </a:extLst>
          </p:cNvPr>
          <p:cNvSpPr txBox="1"/>
          <p:nvPr/>
        </p:nvSpPr>
        <p:spPr>
          <a:xfrm>
            <a:off x="4610190" y="2406391"/>
            <a:ext cx="1295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均值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488608A-2554-4384-81C6-6345F917C9D0}"/>
              </a:ext>
            </a:extLst>
          </p:cNvPr>
          <p:cNvSpPr txBox="1"/>
          <p:nvPr/>
        </p:nvSpPr>
        <p:spPr>
          <a:xfrm>
            <a:off x="2523154" y="3596575"/>
            <a:ext cx="1415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低氧厚度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7FD7DE2-05D4-444D-9D31-7D1078070CD8}"/>
              </a:ext>
            </a:extLst>
          </p:cNvPr>
          <p:cNvSpPr txBox="1"/>
          <p:nvPr/>
        </p:nvSpPr>
        <p:spPr>
          <a:xfrm>
            <a:off x="3062670" y="5197470"/>
            <a:ext cx="1415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低氧面积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EBDC1F3-A34C-4E33-995F-71EA2E6EB310}"/>
              </a:ext>
            </a:extLst>
          </p:cNvPr>
          <p:cNvSpPr txBox="1"/>
          <p:nvPr/>
        </p:nvSpPr>
        <p:spPr>
          <a:xfrm>
            <a:off x="5905737" y="5217295"/>
            <a:ext cx="1603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最小值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3762DB5-B042-4213-8141-AD3516469146}"/>
              </a:ext>
            </a:extLst>
          </p:cNvPr>
          <p:cNvSpPr txBox="1"/>
          <p:nvPr/>
        </p:nvSpPr>
        <p:spPr>
          <a:xfrm>
            <a:off x="6379202" y="3545868"/>
            <a:ext cx="1415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低氧频率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818DD9D-E2F4-4034-84B5-F647B82A8323}"/>
              </a:ext>
            </a:extLst>
          </p:cNvPr>
          <p:cNvSpPr txBox="1"/>
          <p:nvPr/>
        </p:nvSpPr>
        <p:spPr>
          <a:xfrm>
            <a:off x="4750481" y="3883719"/>
            <a:ext cx="659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HI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E26475C-90F7-40C2-BA4B-1D36AA7A1522}"/>
              </a:ext>
            </a:extLst>
          </p:cNvPr>
          <p:cNvSpPr txBox="1"/>
          <p:nvPr/>
        </p:nvSpPr>
        <p:spPr>
          <a:xfrm>
            <a:off x="7979693" y="2938405"/>
            <a:ext cx="4212307" cy="2196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HI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越大，缺氧程度越严重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主要分布于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6~8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取夏季平均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HI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作为解释变量</a:t>
            </a:r>
          </a:p>
        </p:txBody>
      </p:sp>
      <p:pic>
        <p:nvPicPr>
          <p:cNvPr id="42" name="图片 41" descr="C:\Users\杨涵\AppData\Local\Temp\WeChat Files\387800682495004631.png">
            <a:extLst>
              <a:ext uri="{FF2B5EF4-FFF2-40B4-BE49-F238E27FC236}">
                <a16:creationId xmlns:a16="http://schemas.microsoft.com/office/drawing/2014/main" id="{E122B94B-6384-4271-82DD-1FA1D407D39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850" y="2278458"/>
            <a:ext cx="5594285" cy="343645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1739F8A9-7485-4715-9D92-1433D6B2E1AC}"/>
              </a:ext>
            </a:extLst>
          </p:cNvPr>
          <p:cNvSpPr/>
          <p:nvPr/>
        </p:nvSpPr>
        <p:spPr>
          <a:xfrm>
            <a:off x="3468225" y="5671311"/>
            <a:ext cx="6096000" cy="4194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Fig.3 1994~2018</a:t>
            </a:r>
            <a:r>
              <a:rPr lang="zh-CN" altLang="zh-CN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年</a:t>
            </a:r>
            <a:r>
              <a:rPr lang="en-US" altLang="zh-CN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HI</a:t>
            </a:r>
            <a:r>
              <a:rPr lang="zh-CN" altLang="zh-CN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月平均分布直方图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E760E1E-5049-441E-9A57-06FEA4FAE885}"/>
              </a:ext>
            </a:extLst>
          </p:cNvPr>
          <p:cNvSpPr txBox="1"/>
          <p:nvPr/>
        </p:nvSpPr>
        <p:spPr>
          <a:xfrm>
            <a:off x="372726" y="4288524"/>
            <a:ext cx="14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结果与讨论</a:t>
            </a:r>
          </a:p>
        </p:txBody>
      </p:sp>
    </p:spTree>
    <p:extLst>
      <p:ext uri="{BB962C8B-B14F-4D97-AF65-F5344CB8AC3E}">
        <p14:creationId xmlns:p14="http://schemas.microsoft.com/office/powerpoint/2010/main" val="1817731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Sing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8" grpId="0"/>
    </p:bldLst>
  </p:timing>
</p:sld>
</file>

<file path=ppt/theme/theme1.xml><?xml version="1.0" encoding="utf-8"?>
<a:theme xmlns:a="http://schemas.openxmlformats.org/drawingml/2006/main" name="Office 主题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1241</TotalTime>
  <Words>1864</Words>
  <Application>Microsoft Office PowerPoint</Application>
  <PresentationFormat>宽屏</PresentationFormat>
  <Paragraphs>365</Paragraphs>
  <Slides>21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微软雅黑</vt:lpstr>
      <vt:lpstr>Arial</vt:lpstr>
      <vt:lpstr>Calibri</vt:lpstr>
      <vt:lpstr>Calibri Light</vt:lpstr>
      <vt:lpstr>Cambria Math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杨涵</dc:creator>
  <cp:lastModifiedBy>13536328014@163.com</cp:lastModifiedBy>
  <cp:revision>101</cp:revision>
  <dcterms:created xsi:type="dcterms:W3CDTF">2021-12-04T14:37:13Z</dcterms:created>
  <dcterms:modified xsi:type="dcterms:W3CDTF">2021-12-15T13:58:10Z</dcterms:modified>
</cp:coreProperties>
</file>